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332" r:id="rId2"/>
    <p:sldId id="256" r:id="rId3"/>
    <p:sldId id="257" r:id="rId4"/>
    <p:sldId id="259" r:id="rId5"/>
    <p:sldId id="260" r:id="rId6"/>
    <p:sldId id="325" r:id="rId7"/>
    <p:sldId id="324" r:id="rId8"/>
    <p:sldId id="262" r:id="rId9"/>
    <p:sldId id="261" r:id="rId10"/>
    <p:sldId id="263" r:id="rId11"/>
    <p:sldId id="322" r:id="rId12"/>
    <p:sldId id="335" r:id="rId13"/>
    <p:sldId id="323" r:id="rId14"/>
    <p:sldId id="264" r:id="rId15"/>
    <p:sldId id="265" r:id="rId16"/>
    <p:sldId id="266" r:id="rId17"/>
    <p:sldId id="267" r:id="rId18"/>
    <p:sldId id="268" r:id="rId19"/>
    <p:sldId id="269" r:id="rId20"/>
    <p:sldId id="270" r:id="rId21"/>
    <p:sldId id="271" r:id="rId22"/>
    <p:sldId id="272" r:id="rId23"/>
    <p:sldId id="273" r:id="rId24"/>
    <p:sldId id="275" r:id="rId25"/>
    <p:sldId id="274" r:id="rId26"/>
    <p:sldId id="333" r:id="rId27"/>
    <p:sldId id="276" r:id="rId28"/>
    <p:sldId id="277" r:id="rId29"/>
    <p:sldId id="278" r:id="rId30"/>
    <p:sldId id="280" r:id="rId31"/>
    <p:sldId id="279" r:id="rId32"/>
    <p:sldId id="281" r:id="rId33"/>
    <p:sldId id="284" r:id="rId34"/>
    <p:sldId id="282" r:id="rId35"/>
    <p:sldId id="283" r:id="rId36"/>
    <p:sldId id="285" r:id="rId37"/>
    <p:sldId id="286" r:id="rId38"/>
    <p:sldId id="288" r:id="rId39"/>
    <p:sldId id="289" r:id="rId40"/>
    <p:sldId id="298" r:id="rId41"/>
    <p:sldId id="290" r:id="rId42"/>
    <p:sldId id="291" r:id="rId43"/>
    <p:sldId id="292" r:id="rId44"/>
    <p:sldId id="293" r:id="rId45"/>
    <p:sldId id="300" r:id="rId46"/>
    <p:sldId id="304" r:id="rId47"/>
    <p:sldId id="299" r:id="rId48"/>
    <p:sldId id="301" r:id="rId49"/>
    <p:sldId id="302" r:id="rId50"/>
    <p:sldId id="307" r:id="rId51"/>
    <p:sldId id="305" r:id="rId52"/>
    <p:sldId id="306" r:id="rId53"/>
    <p:sldId id="308" r:id="rId54"/>
    <p:sldId id="310" r:id="rId55"/>
    <p:sldId id="313" r:id="rId56"/>
    <p:sldId id="312" r:id="rId57"/>
    <p:sldId id="334" r:id="rId58"/>
    <p:sldId id="317" r:id="rId59"/>
    <p:sldId id="318" r:id="rId60"/>
    <p:sldId id="319" r:id="rId61"/>
    <p:sldId id="320" r:id="rId62"/>
    <p:sldId id="321" r:id="rId63"/>
    <p:sldId id="327" r:id="rId64"/>
    <p:sldId id="328" r:id="rId65"/>
    <p:sldId id="311" r:id="rId66"/>
    <p:sldId id="330" r:id="rId67"/>
    <p:sldId id="331" r:id="rId68"/>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0" d="100"/>
          <a:sy n="120" d="100"/>
        </p:scale>
        <p:origin x="-72" y="7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7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4F8EE6-21F5-9441-975D-5B780B6F08BE}" type="datetimeFigureOut">
              <a:rPr lang="en-US" smtClean="0"/>
              <a:pPr/>
              <a:t>10/19/2012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B167E-3453-F749-A9F7-29BA71DE331D}" type="slidenum">
              <a:rPr lang="en-US" smtClean="0"/>
              <a:pPr/>
              <a:t>‹#›</a:t>
            </a:fld>
            <a:endParaRPr lang="en-US"/>
          </a:p>
        </p:txBody>
      </p:sp>
    </p:spTree>
    <p:extLst>
      <p:ext uri="{BB962C8B-B14F-4D97-AF65-F5344CB8AC3E}">
        <p14:creationId xmlns:p14="http://schemas.microsoft.com/office/powerpoint/2010/main" xmlns="" val="2342827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D6769-259E-1A4E-BCE3-5F3969FE62A9}" type="datetimeFigureOut">
              <a:rPr lang="en-US" smtClean="0"/>
              <a:pPr/>
              <a:t>10/19/2012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B884E-31FD-5541-B3A1-023B7EBABCE0}" type="slidenum">
              <a:rPr lang="en-US" smtClean="0"/>
              <a:pPr/>
              <a:t>‹#›</a:t>
            </a:fld>
            <a:endParaRPr lang="en-US"/>
          </a:p>
        </p:txBody>
      </p:sp>
    </p:spTree>
    <p:extLst>
      <p:ext uri="{BB962C8B-B14F-4D97-AF65-F5344CB8AC3E}">
        <p14:creationId xmlns:p14="http://schemas.microsoft.com/office/powerpoint/2010/main" xmlns="" val="4164627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B884E-31FD-5541-B3A1-023B7EBABCE0}" type="slidenum">
              <a:rPr lang="en-US" smtClean="0"/>
              <a:pPr/>
              <a:t>2</a:t>
            </a:fld>
            <a:endParaRPr lang="en-US"/>
          </a:p>
        </p:txBody>
      </p:sp>
    </p:spTree>
    <p:extLst>
      <p:ext uri="{BB962C8B-B14F-4D97-AF65-F5344CB8AC3E}">
        <p14:creationId xmlns:p14="http://schemas.microsoft.com/office/powerpoint/2010/main" xmlns="" val="16922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B884E-31FD-5541-B3A1-023B7EBABCE0}" type="slidenum">
              <a:rPr lang="en-US" smtClean="0"/>
              <a:pPr/>
              <a:t>5</a:t>
            </a:fld>
            <a:endParaRPr lang="en-US"/>
          </a:p>
        </p:txBody>
      </p:sp>
    </p:spTree>
    <p:extLst>
      <p:ext uri="{BB962C8B-B14F-4D97-AF65-F5344CB8AC3E}">
        <p14:creationId xmlns:p14="http://schemas.microsoft.com/office/powerpoint/2010/main" xmlns="" val="289785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B884E-31FD-5541-B3A1-023B7EBABCE0}" type="slidenum">
              <a:rPr lang="en-US" smtClean="0"/>
              <a:pPr/>
              <a:t>16</a:t>
            </a:fld>
            <a:endParaRPr lang="en-US"/>
          </a:p>
        </p:txBody>
      </p:sp>
    </p:spTree>
    <p:extLst>
      <p:ext uri="{BB962C8B-B14F-4D97-AF65-F5344CB8AC3E}">
        <p14:creationId xmlns:p14="http://schemas.microsoft.com/office/powerpoint/2010/main" xmlns="" val="142521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410238" y="1342639"/>
            <a:ext cx="6487668" cy="1977313"/>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7281" y="435482"/>
            <a:ext cx="6169437" cy="1336956"/>
          </a:xfrm>
        </p:spPr>
        <p:txBody>
          <a:bodyPr/>
          <a:lstStyle/>
          <a:p>
            <a:r>
              <a:rPr lang="en-US" smtClean="0"/>
              <a:t>Click to edit Master title style</a:t>
            </a:r>
            <a:endParaRPr/>
          </a:p>
        </p:txBody>
      </p:sp>
      <p:sp>
        <p:nvSpPr>
          <p:cNvPr id="3" name="Content Placeholder 2"/>
          <p:cNvSpPr>
            <a:spLocks noGrp="1"/>
          </p:cNvSpPr>
          <p:nvPr>
            <p:ph idx="1"/>
          </p:nvPr>
        </p:nvSpPr>
        <p:spPr>
          <a:xfrm>
            <a:off x="550862" y="1695616"/>
            <a:ext cx="8042276" cy="4343400"/>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45037" y="107576"/>
            <a:ext cx="6846513" cy="1336956"/>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marL="171450" indent="-171450" algn="r">
              <a:buClrTx/>
              <a:buFont typeface="Wingdings" pitchFamily="2" charset="2"/>
              <a:buChar char="§"/>
              <a:defRPr sz="1200">
                <a:solidFill>
                  <a:schemeClr val="tx1"/>
                </a:solidFill>
              </a:defRPr>
            </a:lvl1pPr>
          </a:lstStyle>
          <a:p>
            <a:fld id="{B01F9CA3-105E-4857-9057-6DB6197DA786}" type="datetimeFigureOut">
              <a:rPr lang="en-US" smtClean="0"/>
              <a:pPr/>
              <a:t>10/19/2012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marL="171450" indent="-171450" algn="l">
              <a:buClrTx/>
              <a:buFont typeface="Wingdings" pitchFamily="2" charset="2"/>
              <a:buChar char="§"/>
              <a:defRPr sz="1200">
                <a:solidFill>
                  <a:schemeClr val="tx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marL="571500" indent="-571500" algn="r">
              <a:buClrTx/>
              <a:buFont typeface="Wingdings" pitchFamily="2" charset="2"/>
              <a:buChar char="§"/>
              <a:defRPr sz="3600">
                <a:solidFill>
                  <a:schemeClr val="tx1"/>
                </a:solidFill>
              </a:defRPr>
            </a:lvl1pPr>
          </a:lstStyle>
          <a:p>
            <a:fld id="{7F5CE407-6216-4202-80E4-A30DC2F709B2}" type="slidenum">
              <a:rPr lang="en-US" smtClean="0"/>
              <a:pPr/>
              <a:t>‹#›</a:t>
            </a:fld>
            <a:endParaRPr lang="en-US"/>
          </a:p>
        </p:txBody>
      </p:sp>
      <p:pic>
        <p:nvPicPr>
          <p:cNvPr id="10" name="Picture 4" descr="http://iao.uark.edu/images/UofA2009WebLogo01.png"/>
          <p:cNvPicPr>
            <a:picLocks noChangeAspect="1" noChangeArrowheads="1"/>
          </p:cNvPicPr>
          <p:nvPr userDrawn="1"/>
        </p:nvPicPr>
        <p:blipFill>
          <a:blip r:embed="rId14" cstate="email">
            <a:extLst>
              <a:ext uri="{28A0092B-C50C-407E-A947-70E740481C1C}">
                <a14:useLocalDpi xmlns:a14="http://schemas.microsoft.com/office/drawing/2010/main" xmlns="" val="0"/>
              </a:ext>
            </a:extLst>
          </a:blip>
          <a:srcRect/>
          <a:stretch>
            <a:fillRect/>
          </a:stretch>
        </p:blipFill>
        <p:spPr bwMode="auto">
          <a:xfrm>
            <a:off x="264458" y="188462"/>
            <a:ext cx="1410555" cy="47018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0" indent="0" algn="ctr" defTabSz="914400" rtl="0" eaLnBrk="1" latinLnBrk="0" hangingPunct="1">
        <a:spcBef>
          <a:spcPct val="0"/>
        </a:spcBef>
        <a:buClrTx/>
        <a:buFont typeface="Wingdings" pitchFamily="2" charset="2"/>
        <a:buNone/>
        <a:defRPr sz="4000" kern="1200">
          <a:solidFill>
            <a:schemeClr val="tx1"/>
          </a:solidFill>
          <a:latin typeface="+mj-lt"/>
          <a:ea typeface="+mj-ea"/>
          <a:cs typeface="+mj-cs"/>
        </a:defRPr>
      </a:lvl1pPr>
    </p:titleStyle>
    <p:bodyStyle>
      <a:lvl1pPr marL="349250" indent="-349250" algn="l" defTabSz="914400" rtl="0" eaLnBrk="1" latinLnBrk="0" hangingPunct="1">
        <a:spcBef>
          <a:spcPts val="2000"/>
        </a:spcBef>
        <a:buClrTx/>
        <a:buSzPct val="110000"/>
        <a:buFont typeface="Wingdings" pitchFamily="2"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Tx/>
        <a:buSzPct val="110000"/>
        <a:buFont typeface="Wingdings" pitchFamily="2"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ClrTx/>
        <a:buSzPct val="110000"/>
        <a:buFont typeface="Wingdings" pitchFamily="2"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Tx/>
        <a:buSzPct val="110000"/>
        <a:buFont typeface="Wingdings" pitchFamily="2"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ClrTx/>
        <a:buSzPct val="110000"/>
        <a:buFont typeface="Wingdings" pitchFamily="2" charset="2"/>
        <a:buChar char="§"/>
        <a:defRPr sz="1800" kern="1200">
          <a:solidFill>
            <a:schemeClr val="tx1"/>
          </a:solidFill>
          <a:latin typeface="+mn-lt"/>
          <a:ea typeface="+mn-ea"/>
          <a:cs typeface="+mn-cs"/>
        </a:defRPr>
      </a:lvl5pPr>
      <a:lvl6pPr marL="1828800" indent="-282575" algn="l" defTabSz="914400" rtl="0" eaLnBrk="1" latinLnBrk="0" hangingPunct="1">
        <a:spcBef>
          <a:spcPct val="20000"/>
        </a:spcBef>
        <a:buClrTx/>
        <a:buSzPct val="110000"/>
        <a:buFont typeface="Wingdings" pitchFamily="2" charset="2"/>
        <a:buChar char="§"/>
        <a:defRPr lang="en-US" sz="1800" kern="1200" dirty="0" smtClean="0">
          <a:solidFill>
            <a:schemeClr val="tx1"/>
          </a:solidFill>
          <a:latin typeface="+mn-lt"/>
          <a:ea typeface="+mn-ea"/>
          <a:cs typeface="+mn-cs"/>
        </a:defRPr>
      </a:lvl6pPr>
      <a:lvl7pPr marL="2117725" indent="-282575" algn="l" defTabSz="914400" rtl="0" eaLnBrk="1" latinLnBrk="0" hangingPunct="1">
        <a:spcBef>
          <a:spcPct val="20000"/>
        </a:spcBef>
        <a:buClrTx/>
        <a:buSzPct val="110000"/>
        <a:buFont typeface="Wingdings" pitchFamily="2" charset="2"/>
        <a:buChar char="§"/>
        <a:defRPr lang="en-US" sz="1800" kern="1200" dirty="0" smtClean="0">
          <a:solidFill>
            <a:schemeClr val="tx1"/>
          </a:solidFill>
          <a:latin typeface="+mn-lt"/>
          <a:ea typeface="+mn-ea"/>
          <a:cs typeface="+mn-cs"/>
        </a:defRPr>
      </a:lvl7pPr>
      <a:lvl8pPr marL="2398713" indent="-282575" algn="l" defTabSz="914400" rtl="0" eaLnBrk="1" latinLnBrk="0" hangingPunct="1">
        <a:spcBef>
          <a:spcPct val="20000"/>
        </a:spcBef>
        <a:buClrTx/>
        <a:buSzPct val="110000"/>
        <a:buFont typeface="Wingdings" pitchFamily="2" charset="2"/>
        <a:buChar char="§"/>
        <a:defRPr lang="en-US" sz="1800" kern="1200" dirty="0" smtClean="0">
          <a:solidFill>
            <a:schemeClr val="tx1"/>
          </a:solidFill>
          <a:latin typeface="+mn-lt"/>
          <a:ea typeface="+mn-ea"/>
          <a:cs typeface="+mn-cs"/>
        </a:defRPr>
      </a:lvl8pPr>
      <a:lvl9pPr marL="2689225" indent="-282575" algn="l" defTabSz="914400" rtl="0" eaLnBrk="1" latinLnBrk="0" hangingPunct="1">
        <a:spcBef>
          <a:spcPct val="20000"/>
        </a:spcBef>
        <a:buClrTx/>
        <a:buSzPct val="110000"/>
        <a:buFont typeface="Wingdings" pitchFamily="2" charset="2"/>
        <a:buChar char="§"/>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en.wikipedia.org/wiki/File:TED_Stunner_Captive_Bolt_Technology.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microsoft.com/office/2007/relationships/hdphoto" Target="../media/hdphoto5.wdp"/></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4.png"/><Relationship Id="rId1" Type="http://schemas.openxmlformats.org/officeDocument/2006/relationships/slideLayout" Target="../slideLayouts/slideLayout8.xml"/><Relationship Id="rId6" Type="http://schemas.microsoft.com/office/2007/relationships/hdphoto" Target="../media/hdphoto9.wdp"/><Relationship Id="rId5" Type="http://schemas.openxmlformats.org/officeDocument/2006/relationships/image" Target="../media/image76.jpeg"/><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jpeg"/><Relationship Id="rId7" Type="http://schemas.openxmlformats.org/officeDocument/2006/relationships/image" Target="../media/image81.gif"/><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0.jpeg"/><Relationship Id="rId11" Type="http://schemas.microsoft.com/office/2007/relationships/hdphoto" Target="../media/hdphoto12.wdp"/><Relationship Id="rId5" Type="http://schemas.openxmlformats.org/officeDocument/2006/relationships/image" Target="../media/image79.gif"/><Relationship Id="rId10" Type="http://schemas.openxmlformats.org/officeDocument/2006/relationships/image" Target="../media/image83.png"/><Relationship Id="rId4" Type="http://schemas.microsoft.com/office/2007/relationships/hdphoto" Target="../media/hdphoto10.wdp"/><Relationship Id="rId9" Type="http://schemas.microsoft.com/office/2007/relationships/hdphoto" Target="../media/hdphoto11.wdp"/></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8391" y="1058366"/>
            <a:ext cx="8229600" cy="4343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tx2">
                  <a:lumMod val="60000"/>
                  <a:lumOff val="40000"/>
                </a:schemeClr>
              </a:buClr>
              <a:buSzPct val="85000"/>
              <a:buFont typeface="Wingdings 2"/>
              <a:buChar char=""/>
              <a:defRPr kumimoji="0" sz="2400" kern="1200">
                <a:solidFill>
                  <a:schemeClr val="accent4">
                    <a:lumMod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09728" indent="0" algn="ctr">
              <a:buFont typeface="Wingdings 2"/>
              <a:buNone/>
            </a:pPr>
            <a:r>
              <a:rPr lang="en-US" sz="2400" dirty="0" smtClean="0"/>
              <a:t>This presentation is part of an educational modular program designed to provide new and beginning farmers and ranchers with relevant information to initiate, improve and run their agricultural operations</a:t>
            </a:r>
          </a:p>
          <a:p>
            <a:pPr marL="109728" indent="0" algn="ctr">
              <a:buFont typeface="Wingdings 2"/>
              <a:buNone/>
            </a:pPr>
            <a:endParaRPr lang="en-US" sz="2400" dirty="0" smtClean="0"/>
          </a:p>
        </p:txBody>
      </p:sp>
      <p:sp>
        <p:nvSpPr>
          <p:cNvPr id="5" name="Rectangle 4"/>
          <p:cNvSpPr/>
          <p:nvPr/>
        </p:nvSpPr>
        <p:spPr>
          <a:xfrm>
            <a:off x="3987334" y="4516441"/>
            <a:ext cx="4775666" cy="400110"/>
          </a:xfrm>
          <a:prstGeom prst="rect">
            <a:avLst/>
          </a:prstGeom>
        </p:spPr>
        <p:txBody>
          <a:bodyPr wrap="none">
            <a:spAutoFit/>
          </a:bodyPr>
          <a:lstStyle/>
          <a:p>
            <a:pPr algn="ctr"/>
            <a:r>
              <a:rPr lang="en-US" sz="2000" b="1" dirty="0">
                <a:latin typeface="+mj-lt"/>
              </a:rPr>
              <a:t>USDA-NIFA-BFRDP </a:t>
            </a:r>
            <a:r>
              <a:rPr lang="en-US" sz="2000" b="1" dirty="0" smtClean="0">
                <a:latin typeface="+mj-lt"/>
              </a:rPr>
              <a:t>2010-03143</a:t>
            </a:r>
            <a:endParaRPr lang="en-US" sz="2000" b="1" dirty="0">
              <a:latin typeface="+mj-lt"/>
            </a:endParaRPr>
          </a:p>
        </p:txBody>
      </p:sp>
      <p:pic>
        <p:nvPicPr>
          <p:cNvPr id="6" name="Picture 6" descr="http://psc.usu.edu/images/uploads/MacAdams/USDA%20NIFA%20Logo.jpg"/>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610187" y="2971800"/>
            <a:ext cx="3140149" cy="1877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778912" y="3124200"/>
            <a:ext cx="4859079" cy="1015663"/>
          </a:xfrm>
          <a:prstGeom prst="rect">
            <a:avLst/>
          </a:prstGeom>
        </p:spPr>
        <p:txBody>
          <a:bodyPr wrap="square">
            <a:spAutoFit/>
          </a:bodyPr>
          <a:lstStyle/>
          <a:p>
            <a:pPr marL="109728" indent="0" algn="ctr">
              <a:buNone/>
            </a:pPr>
            <a:r>
              <a:rPr lang="en-US" sz="2000" b="1" dirty="0">
                <a:latin typeface="+mj-lt"/>
              </a:rPr>
              <a:t>This program is funded by the </a:t>
            </a:r>
            <a:endParaRPr lang="en-US" sz="2000" b="1" dirty="0" smtClean="0">
              <a:latin typeface="+mj-lt"/>
            </a:endParaRPr>
          </a:p>
          <a:p>
            <a:pPr marL="109728" indent="0" algn="ctr">
              <a:buNone/>
            </a:pPr>
            <a:r>
              <a:rPr lang="en-US" sz="2000" b="1" dirty="0" smtClean="0">
                <a:latin typeface="+mj-lt"/>
              </a:rPr>
              <a:t>Beginning </a:t>
            </a:r>
            <a:r>
              <a:rPr lang="en-US" sz="2000" b="1" dirty="0">
                <a:latin typeface="+mj-lt"/>
              </a:rPr>
              <a:t>Farmer and Rancher Development Program (BFRDP) </a:t>
            </a:r>
          </a:p>
        </p:txBody>
      </p:sp>
    </p:spTree>
    <p:extLst>
      <p:ext uri="{BB962C8B-B14F-4D97-AF65-F5344CB8AC3E}">
        <p14:creationId xmlns:p14="http://schemas.microsoft.com/office/powerpoint/2010/main" xmlns="" val="136622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523" y="3707296"/>
            <a:ext cx="8356820" cy="238340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87281" y="196940"/>
            <a:ext cx="6169437" cy="1336956"/>
          </a:xfrm>
        </p:spPr>
        <p:txBody>
          <a:bodyPr/>
          <a:lstStyle/>
          <a:p>
            <a:r>
              <a:rPr lang="en-US" sz="3200" b="1" dirty="0" smtClean="0"/>
              <a:t>Processed Fruits and Vegetables</a:t>
            </a:r>
            <a:endParaRPr lang="en-US" sz="3200" b="1" dirty="0"/>
          </a:p>
        </p:txBody>
      </p:sp>
      <p:sp>
        <p:nvSpPr>
          <p:cNvPr id="3" name="Content Placeholder 2"/>
          <p:cNvSpPr>
            <a:spLocks noGrp="1"/>
          </p:cNvSpPr>
          <p:nvPr>
            <p:ph idx="1"/>
          </p:nvPr>
        </p:nvSpPr>
        <p:spPr>
          <a:xfrm>
            <a:off x="390254" y="1679711"/>
            <a:ext cx="8372089" cy="4343400"/>
          </a:xfrm>
        </p:spPr>
        <p:txBody>
          <a:bodyPr>
            <a:normAutofit/>
          </a:bodyPr>
          <a:lstStyle/>
          <a:p>
            <a:r>
              <a:rPr lang="en-US" sz="2000" dirty="0" smtClean="0"/>
              <a:t>Processed fruits and vegetables (PFVs) are regulated by ADH for consumer safety</a:t>
            </a:r>
          </a:p>
          <a:p>
            <a:endParaRPr lang="en-US" sz="800" dirty="0" smtClean="0"/>
          </a:p>
          <a:p>
            <a:r>
              <a:rPr lang="en-US" sz="2000" dirty="0" smtClean="0"/>
              <a:t>ADH uses the FDA’s Food Code to establish safe standards and procedures to ensure safety in the processing and final processed product</a:t>
            </a:r>
          </a:p>
          <a:p>
            <a:endParaRPr lang="en-US" sz="2000" dirty="0" smtClean="0"/>
          </a:p>
          <a:p>
            <a:endParaRPr lang="en-US" sz="800" dirty="0" smtClean="0"/>
          </a:p>
          <a:p>
            <a:pPr marL="0" indent="0">
              <a:buNone/>
            </a:pPr>
            <a:r>
              <a:rPr lang="en-US" sz="2000" dirty="0" smtClean="0">
                <a:solidFill>
                  <a:schemeClr val="bg1"/>
                </a:solidFill>
              </a:rPr>
              <a:t>PFVs will need to have some form of labeling on the products that bears:</a:t>
            </a:r>
          </a:p>
          <a:p>
            <a:pPr marL="0" indent="0">
              <a:buNone/>
            </a:pPr>
            <a:endParaRPr lang="en-US" sz="800" dirty="0" smtClean="0">
              <a:solidFill>
                <a:schemeClr val="bg1"/>
              </a:solidFill>
            </a:endParaRPr>
          </a:p>
          <a:p>
            <a:pPr lvl="2"/>
            <a:r>
              <a:rPr lang="en-US" dirty="0" smtClean="0">
                <a:solidFill>
                  <a:schemeClr val="bg1"/>
                </a:solidFill>
              </a:rPr>
              <a:t>The common name of the food, such as “Salad Mix” </a:t>
            </a:r>
          </a:p>
          <a:p>
            <a:pPr marL="349250" lvl="1" indent="0" algn="r">
              <a:buNone/>
            </a:pPr>
            <a:r>
              <a:rPr lang="en-US" sz="1600" cap="small" dirty="0" smtClean="0">
                <a:solidFill>
                  <a:schemeClr val="bg1"/>
                </a:solidFill>
              </a:rPr>
              <a:t>Ark</a:t>
            </a:r>
            <a:r>
              <a:rPr lang="en-US" sz="1600" cap="small" dirty="0">
                <a:solidFill>
                  <a:schemeClr val="bg1"/>
                </a:solidFill>
              </a:rPr>
              <a:t>. Code </a:t>
            </a:r>
            <a:r>
              <a:rPr lang="en-US" sz="1600" dirty="0">
                <a:solidFill>
                  <a:schemeClr val="bg1"/>
                </a:solidFill>
              </a:rPr>
              <a:t>§ </a:t>
            </a:r>
            <a:r>
              <a:rPr lang="en-US" sz="1600" dirty="0" smtClean="0">
                <a:solidFill>
                  <a:schemeClr val="bg1"/>
                </a:solidFill>
              </a:rPr>
              <a:t>20-56-209</a:t>
            </a:r>
          </a:p>
          <a:p>
            <a:pPr lvl="1"/>
            <a:endParaRPr lang="en-US" sz="2400" dirty="0" smtClean="0">
              <a:solidFill>
                <a:schemeClr val="bg1"/>
              </a:solidFill>
            </a:endParaRPr>
          </a:p>
          <a:p>
            <a:pPr lvl="2"/>
            <a:r>
              <a:rPr lang="en-US" dirty="0" smtClean="0">
                <a:solidFill>
                  <a:schemeClr val="bg1"/>
                </a:solidFill>
              </a:rPr>
              <a:t>Labels should also include all ingredients.</a:t>
            </a:r>
          </a:p>
        </p:txBody>
      </p:sp>
    </p:spTree>
    <p:extLst>
      <p:ext uri="{BB962C8B-B14F-4D97-AF65-F5344CB8AC3E}">
        <p14:creationId xmlns:p14="http://schemas.microsoft.com/office/powerpoint/2010/main" xmlns="" val="339491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599" y="212833"/>
            <a:ext cx="6169437" cy="1336956"/>
          </a:xfrm>
        </p:spPr>
        <p:txBody>
          <a:bodyPr/>
          <a:lstStyle/>
          <a:p>
            <a:r>
              <a:rPr lang="en-US" dirty="0" smtClean="0"/>
              <a:t>National Organic Program</a:t>
            </a:r>
            <a:endParaRPr lang="en-US" dirty="0"/>
          </a:p>
        </p:txBody>
      </p:sp>
      <p:sp>
        <p:nvSpPr>
          <p:cNvPr id="3" name="Content Placeholder 2"/>
          <p:cNvSpPr>
            <a:spLocks noGrp="1"/>
          </p:cNvSpPr>
          <p:nvPr>
            <p:ph idx="1"/>
          </p:nvPr>
        </p:nvSpPr>
        <p:spPr>
          <a:xfrm>
            <a:off x="550862" y="1376305"/>
            <a:ext cx="8042276" cy="4343400"/>
          </a:xfrm>
        </p:spPr>
        <p:txBody>
          <a:bodyPr>
            <a:normAutofit/>
          </a:bodyPr>
          <a:lstStyle/>
          <a:p>
            <a:r>
              <a:rPr lang="en-US" sz="2000" dirty="0" smtClean="0"/>
              <a:t>A producer may consider growing organic fruits, vegetables, or livestock</a:t>
            </a:r>
          </a:p>
          <a:p>
            <a:endParaRPr lang="en-US" sz="700" dirty="0" smtClean="0"/>
          </a:p>
          <a:p>
            <a:r>
              <a:rPr lang="en-US" sz="2000" dirty="0" smtClean="0"/>
              <a:t>In order to market your products as “</a:t>
            </a:r>
            <a:r>
              <a:rPr lang="en-US" sz="2000" b="1" i="1" dirty="0" smtClean="0"/>
              <a:t>organic</a:t>
            </a:r>
            <a:r>
              <a:rPr lang="en-US" sz="2000" dirty="0" smtClean="0"/>
              <a:t>” you must follow the </a:t>
            </a:r>
            <a:r>
              <a:rPr lang="en-US" sz="2000" b="1" dirty="0" smtClean="0"/>
              <a:t>National Organic Program (NOP) </a:t>
            </a:r>
            <a:r>
              <a:rPr lang="en-US" sz="2000" dirty="0" smtClean="0"/>
              <a:t>standards</a:t>
            </a:r>
          </a:p>
          <a:p>
            <a:endParaRPr lang="en-US" sz="700" dirty="0" smtClean="0"/>
          </a:p>
        </p:txBody>
      </p:sp>
      <p:pic>
        <p:nvPicPr>
          <p:cNvPr id="6146" name="Picture 2" descr="http://upload.wikimedia.org/wikipedia/commons/b/bc/National_Organic_Progra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1043" y="2991679"/>
            <a:ext cx="3333750" cy="31908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49275" y="3170248"/>
            <a:ext cx="4246521"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NOP is a program </a:t>
            </a:r>
            <a:r>
              <a:rPr lang="en-US" dirty="0" smtClean="0"/>
              <a:t>run </a:t>
            </a:r>
            <a:r>
              <a:rPr lang="en-US" dirty="0"/>
              <a:t>through the USDA’s Agricultural Marketing Service (AMS) to provided a uniform framework of standards for the production and marketing of organic products</a:t>
            </a:r>
          </a:p>
          <a:p>
            <a:pPr algn="ctr"/>
            <a:endParaRPr lang="en-US" dirty="0"/>
          </a:p>
        </p:txBody>
      </p:sp>
    </p:spTree>
    <p:extLst>
      <p:ext uri="{BB962C8B-B14F-4D97-AF65-F5344CB8AC3E}">
        <p14:creationId xmlns:p14="http://schemas.microsoft.com/office/powerpoint/2010/main" xmlns="" val="6413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139" y="435482"/>
            <a:ext cx="4504550" cy="1336956"/>
          </a:xfrm>
        </p:spPr>
        <p:txBody>
          <a:bodyPr/>
          <a:lstStyle/>
          <a:p>
            <a:r>
              <a:rPr lang="en-US" b="1" dirty="0" smtClean="0"/>
              <a:t>Certified Organic</a:t>
            </a:r>
            <a:endParaRPr lang="en-US" b="1" dirty="0"/>
          </a:p>
        </p:txBody>
      </p:sp>
      <p:sp>
        <p:nvSpPr>
          <p:cNvPr id="4" name="Content Placeholder 3"/>
          <p:cNvSpPr txBox="1">
            <a:spLocks noGrp="1"/>
          </p:cNvSpPr>
          <p:nvPr>
            <p:ph idx="1"/>
          </p:nvPr>
        </p:nvSpPr>
        <p:spPr>
          <a:xfrm>
            <a:off x="421417" y="1845891"/>
            <a:ext cx="5057032"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Individuals or companies who misuse the USDA Organic Seal or mislabel a product as “Organic” can get into costly trouble </a:t>
            </a:r>
          </a:p>
          <a:p>
            <a:r>
              <a:rPr lang="en-US" sz="2000" dirty="0" smtClean="0"/>
              <a:t> If a product carries the USDA Organic Seal or if a food product states “</a:t>
            </a:r>
            <a:r>
              <a:rPr lang="en-US" sz="2000" i="1" dirty="0" smtClean="0"/>
              <a:t>Organic</a:t>
            </a:r>
            <a:r>
              <a:rPr lang="en-US" sz="2000" dirty="0" smtClean="0"/>
              <a:t>” somewhere in the packaging, the product MUST be certified organic</a:t>
            </a:r>
          </a:p>
          <a:p>
            <a:r>
              <a:rPr lang="en-US" sz="2000" dirty="0" smtClean="0"/>
              <a:t> If the product is not certified organic, individuals or businesses may be </a:t>
            </a:r>
            <a:r>
              <a:rPr lang="en-US" sz="2000" u="sng" dirty="0" smtClean="0"/>
              <a:t>fined up to $11,000 per violation</a:t>
            </a:r>
            <a:endParaRPr lang="en-US" sz="2000" u="sng" dirty="0"/>
          </a:p>
        </p:txBody>
      </p:sp>
      <p:pic>
        <p:nvPicPr>
          <p:cNvPr id="1026" name="Picture 2" descr="http://www.ams.usda.gov/images/nop/NOPbags.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701208" y="2560320"/>
            <a:ext cx="3299669" cy="39582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luresext.edu/photos/usdaorganic.gi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696090">
            <a:off x="6293673" y="159164"/>
            <a:ext cx="1761897" cy="17618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741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371872"/>
            <a:ext cx="6169437" cy="1336956"/>
          </a:xfrm>
        </p:spPr>
        <p:txBody>
          <a:bodyPr/>
          <a:lstStyle/>
          <a:p>
            <a:r>
              <a:rPr lang="en-US" dirty="0"/>
              <a:t>National Organic Program</a:t>
            </a:r>
          </a:p>
        </p:txBody>
      </p:sp>
      <p:sp>
        <p:nvSpPr>
          <p:cNvPr id="3" name="Content Placeholder 2"/>
          <p:cNvSpPr>
            <a:spLocks noGrp="1"/>
          </p:cNvSpPr>
          <p:nvPr>
            <p:ph idx="1"/>
          </p:nvPr>
        </p:nvSpPr>
        <p:spPr>
          <a:xfrm>
            <a:off x="278297" y="1425279"/>
            <a:ext cx="8611264" cy="4343400"/>
          </a:xfrm>
        </p:spPr>
        <p:txBody>
          <a:bodyPr>
            <a:normAutofit/>
          </a:bodyPr>
          <a:lstStyle/>
          <a:p>
            <a:r>
              <a:rPr lang="en-US" sz="2000" dirty="0" smtClean="0"/>
              <a:t>NOP requires any producer selling more than $5,000 worth of organic products annually to become </a:t>
            </a:r>
            <a:r>
              <a:rPr lang="en-US" sz="2000" u="sng" dirty="0" smtClean="0"/>
              <a:t>certified</a:t>
            </a:r>
            <a:r>
              <a:rPr lang="en-US" sz="2000" dirty="0" smtClean="0"/>
              <a:t> by a USDA-accredited certifying agent</a:t>
            </a:r>
          </a:p>
          <a:p>
            <a:endParaRPr lang="en-US" sz="800" dirty="0" smtClean="0"/>
          </a:p>
          <a:p>
            <a:r>
              <a:rPr lang="en-US" sz="2000" dirty="0" smtClean="0"/>
              <a:t>Certification can be an expensive process depending on the size and location of the farm</a:t>
            </a:r>
          </a:p>
          <a:p>
            <a:endParaRPr lang="en-US" sz="800" dirty="0" smtClean="0"/>
          </a:p>
          <a:p>
            <a:pPr lvl="1"/>
            <a:r>
              <a:rPr lang="en-US" sz="1800" dirty="0" smtClean="0"/>
              <a:t>Arkansas currently has no certifying agents, but the Arkansas Agricultural Department does provide cost-share to defer some of the certification costs</a:t>
            </a:r>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4786688" y="3792269"/>
            <a:ext cx="3753013" cy="2874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78297" y="4226242"/>
            <a:ext cx="3816625"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t>The website “How to go Organic.com” (http://www.howtogoorganic.com),  run by the Organic Trade Association, has a list of contacts in each state and a list of resources for farmers in Arkansas and the region interested in organic agricultural production</a:t>
            </a:r>
          </a:p>
        </p:txBody>
      </p:sp>
    </p:spTree>
    <p:extLst>
      <p:ext uri="{BB962C8B-B14F-4D97-AF65-F5344CB8AC3E}">
        <p14:creationId xmlns:p14="http://schemas.microsoft.com/office/powerpoint/2010/main" xmlns="" val="383340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387774"/>
            <a:ext cx="6169437" cy="1336956"/>
          </a:xfrm>
        </p:spPr>
        <p:txBody>
          <a:bodyPr/>
          <a:lstStyle/>
          <a:p>
            <a:r>
              <a:rPr lang="en-US" dirty="0" smtClean="0"/>
              <a:t>Livestock &amp; Poultry</a:t>
            </a:r>
            <a:endParaRPr lang="en-US" dirty="0"/>
          </a:p>
        </p:txBody>
      </p:sp>
      <p:sp>
        <p:nvSpPr>
          <p:cNvPr id="3" name="Content Placeholder 2"/>
          <p:cNvSpPr>
            <a:spLocks noGrp="1"/>
          </p:cNvSpPr>
          <p:nvPr>
            <p:ph idx="1"/>
          </p:nvPr>
        </p:nvSpPr>
        <p:spPr>
          <a:xfrm>
            <a:off x="549275" y="1608152"/>
            <a:ext cx="8042276" cy="4343400"/>
          </a:xfrm>
        </p:spPr>
        <p:txBody>
          <a:bodyPr>
            <a:normAutofit/>
          </a:bodyPr>
          <a:lstStyle/>
          <a:p>
            <a:pPr marL="0" indent="0">
              <a:buNone/>
            </a:pPr>
            <a:r>
              <a:rPr lang="en-US" dirty="0" smtClean="0"/>
              <a:t>If a producer is raising livestock or poultry, make sure the following laws are followed when applicable:</a:t>
            </a:r>
          </a:p>
          <a:p>
            <a:pPr lvl="1"/>
            <a:r>
              <a:rPr lang="en-US" dirty="0" smtClean="0"/>
              <a:t>Arkansas’s Animal Welfare law</a:t>
            </a:r>
          </a:p>
          <a:p>
            <a:pPr lvl="1"/>
            <a:r>
              <a:rPr lang="en-US" dirty="0" smtClean="0"/>
              <a:t>Arkansas’s Branding laws</a:t>
            </a:r>
          </a:p>
          <a:p>
            <a:pPr lvl="1"/>
            <a:r>
              <a:rPr lang="en-US" dirty="0" smtClean="0"/>
              <a:t>Regulations on the movement of livestock</a:t>
            </a:r>
          </a:p>
          <a:p>
            <a:pPr lvl="1"/>
            <a:r>
              <a:rPr lang="en-US" dirty="0" smtClean="0"/>
              <a:t>Arkansas’s dead animal disposal laws</a:t>
            </a:r>
          </a:p>
          <a:p>
            <a:pPr lvl="1"/>
            <a:endParaRPr lang="en-US" dirty="0" smtClean="0"/>
          </a:p>
        </p:txBody>
      </p:sp>
      <p:pic>
        <p:nvPicPr>
          <p:cNvPr id="8194" name="Picture 2" descr="http://www.sheepandgoat.com/news/images/MeatGoatSheepForum.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035813" y="4025799"/>
            <a:ext cx="3422512" cy="27049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536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403677"/>
            <a:ext cx="6169437" cy="1336956"/>
          </a:xfrm>
        </p:spPr>
        <p:txBody>
          <a:bodyPr/>
          <a:lstStyle/>
          <a:p>
            <a:r>
              <a:rPr lang="en-US" dirty="0" smtClean="0"/>
              <a:t>Animal Welfare Laws</a:t>
            </a:r>
            <a:endParaRPr lang="en-US" dirty="0"/>
          </a:p>
        </p:txBody>
      </p:sp>
      <p:sp>
        <p:nvSpPr>
          <p:cNvPr id="3" name="Content Placeholder 2"/>
          <p:cNvSpPr>
            <a:spLocks noGrp="1"/>
          </p:cNvSpPr>
          <p:nvPr>
            <p:ph idx="1"/>
          </p:nvPr>
        </p:nvSpPr>
        <p:spPr>
          <a:xfrm>
            <a:off x="381979" y="1600201"/>
            <a:ext cx="8602995" cy="4343400"/>
          </a:xfrm>
        </p:spPr>
        <p:txBody>
          <a:bodyPr>
            <a:normAutofit/>
          </a:bodyPr>
          <a:lstStyle/>
          <a:p>
            <a:pPr marL="0" indent="0">
              <a:buNone/>
            </a:pPr>
            <a:r>
              <a:rPr lang="en-US" sz="2000" u="sng" cap="small" dirty="0"/>
              <a:t>Ark. Code </a:t>
            </a:r>
            <a:r>
              <a:rPr lang="en-US" sz="2000" u="sng" dirty="0" smtClean="0"/>
              <a:t>§ 5-62-103 </a:t>
            </a:r>
            <a:r>
              <a:rPr lang="en-US" sz="2000" dirty="0" smtClean="0"/>
              <a:t>makes cruelty to animals a crime</a:t>
            </a:r>
          </a:p>
          <a:p>
            <a:pPr lvl="1"/>
            <a:r>
              <a:rPr lang="en-US" sz="2000" dirty="0" smtClean="0"/>
              <a:t>Cruelty to animals is defined as cruelly treating an animal by:</a:t>
            </a:r>
          </a:p>
          <a:p>
            <a:pPr lvl="3"/>
            <a:r>
              <a:rPr lang="en-US" sz="2000" dirty="0" smtClean="0"/>
              <a:t>Failing to provide adequate food, water, and shelter;</a:t>
            </a:r>
          </a:p>
          <a:p>
            <a:pPr lvl="3"/>
            <a:r>
              <a:rPr lang="en-US" sz="2000" dirty="0" smtClean="0"/>
              <a:t>Abandons the animal without providing for the animal’s continued sustenance;</a:t>
            </a:r>
          </a:p>
          <a:p>
            <a:pPr lvl="3"/>
            <a:r>
              <a:rPr lang="en-US" sz="2000" dirty="0" smtClean="0"/>
              <a:t>Transports the animal in an inhumane manner</a:t>
            </a:r>
          </a:p>
          <a:p>
            <a:pPr lvl="1"/>
            <a:endParaRPr lang="en-US" sz="2000" dirty="0" smtClean="0"/>
          </a:p>
          <a:p>
            <a:pPr marL="0" indent="0">
              <a:buNone/>
            </a:pPr>
            <a:r>
              <a:rPr lang="en-US" sz="2000" u="sng" cap="small" dirty="0"/>
              <a:t>Ark. Code </a:t>
            </a:r>
            <a:r>
              <a:rPr lang="en-US" sz="2000" u="sng" dirty="0"/>
              <a:t>§ 5-62-</a:t>
            </a:r>
            <a:r>
              <a:rPr lang="en-US" sz="2000" u="sng" dirty="0" smtClean="0"/>
              <a:t>105(a)(5) </a:t>
            </a:r>
            <a:r>
              <a:rPr lang="en-US" sz="2000" dirty="0" smtClean="0"/>
              <a:t>provides for an exemption to the animal 	cruelty statute when the person is using “generally accepted 	animal husbandry practices”</a:t>
            </a:r>
          </a:p>
          <a:p>
            <a:pPr lvl="3"/>
            <a:r>
              <a:rPr lang="en-US" dirty="0" smtClean="0"/>
              <a:t>Accepted animal husbandry practices include breeding, raising, production, management of </a:t>
            </a:r>
            <a:r>
              <a:rPr lang="en-US" dirty="0"/>
              <a:t>animals, dehorning, docking, and castration </a:t>
            </a:r>
            <a:r>
              <a:rPr lang="en-US" dirty="0" smtClean="0"/>
              <a:t>- </a:t>
            </a:r>
            <a:r>
              <a:rPr lang="en-US" cap="small" dirty="0"/>
              <a:t>Ark. Code </a:t>
            </a:r>
            <a:r>
              <a:rPr lang="en-US" dirty="0"/>
              <a:t>§ 5-62-</a:t>
            </a:r>
            <a:r>
              <a:rPr lang="en-US" dirty="0" smtClean="0"/>
              <a:t>102(4)(A)-(B)</a:t>
            </a:r>
          </a:p>
        </p:txBody>
      </p:sp>
    </p:spTree>
    <p:extLst>
      <p:ext uri="{BB962C8B-B14F-4D97-AF65-F5344CB8AC3E}">
        <p14:creationId xmlns:p14="http://schemas.microsoft.com/office/powerpoint/2010/main" xmlns="" val="344941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Welfare Laws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livestock owner will not be able to knowingly allow their livestock to run free </a:t>
            </a:r>
          </a:p>
          <a:p>
            <a:pPr marL="0" indent="0" algn="r">
              <a:buNone/>
            </a:pPr>
            <a:r>
              <a:rPr lang="en-US" dirty="0" smtClean="0"/>
              <a:t> </a:t>
            </a:r>
            <a:r>
              <a:rPr lang="en-US" sz="1700" cap="small" dirty="0"/>
              <a:t>Ark. Code </a:t>
            </a:r>
            <a:r>
              <a:rPr lang="en-US" sz="1700" dirty="0"/>
              <a:t>§ 5-62-</a:t>
            </a:r>
            <a:r>
              <a:rPr lang="en-US" sz="1700" dirty="0" smtClean="0"/>
              <a:t>122</a:t>
            </a:r>
          </a:p>
          <a:p>
            <a:pPr lvl="1"/>
            <a:endParaRPr lang="en-US" dirty="0" smtClean="0"/>
          </a:p>
          <a:p>
            <a:pPr lvl="1"/>
            <a:r>
              <a:rPr lang="en-US" dirty="0" smtClean="0"/>
              <a:t>Livestock are horses, mules, bovine animals, goats, sheep, swine, chickens, ducks, or similar animals used for farm purposes</a:t>
            </a:r>
          </a:p>
          <a:p>
            <a:pPr marL="349250" lvl="1" indent="0" algn="r">
              <a:buNone/>
            </a:pPr>
            <a:r>
              <a:rPr lang="en-US" dirty="0" smtClean="0"/>
              <a:t> </a:t>
            </a:r>
            <a:r>
              <a:rPr lang="en-US" sz="1700" cap="small" dirty="0" smtClean="0"/>
              <a:t>Ark</a:t>
            </a:r>
            <a:r>
              <a:rPr lang="en-US" sz="1700" cap="small" dirty="0"/>
              <a:t>. Code </a:t>
            </a:r>
            <a:r>
              <a:rPr lang="en-US" sz="1700" dirty="0"/>
              <a:t>§ 5-62-</a:t>
            </a:r>
            <a:r>
              <a:rPr lang="en-US" sz="1700" dirty="0" smtClean="0"/>
              <a:t>102(15)</a:t>
            </a:r>
          </a:p>
          <a:p>
            <a:pPr lvl="1"/>
            <a:endParaRPr lang="en-US" dirty="0"/>
          </a:p>
          <a:p>
            <a:pPr lvl="1"/>
            <a:endParaRPr lang="en-US" dirty="0" smtClean="0"/>
          </a:p>
          <a:p>
            <a:pPr lvl="1"/>
            <a:endParaRPr lang="en-US" dirty="0" smtClean="0"/>
          </a:p>
          <a:p>
            <a:pPr lvl="1"/>
            <a:r>
              <a:rPr lang="en-US" dirty="0" smtClean="0"/>
              <a:t>Generally this statute has been interpreted to mean that the livestock owner failed to exercise reasonable care in keeping his/her livestock from running free</a:t>
            </a:r>
          </a:p>
          <a:p>
            <a:pPr lvl="1"/>
            <a:endParaRPr lang="en-US" sz="900" dirty="0" smtClean="0"/>
          </a:p>
          <a:p>
            <a:pPr lvl="1"/>
            <a:r>
              <a:rPr lang="en-US" dirty="0" smtClean="0"/>
              <a:t>To show reasonable care, a producer would want to do their best to keep fences up and immediately capture loose livestock</a:t>
            </a:r>
            <a:endParaRPr lang="en-US" dirty="0"/>
          </a:p>
        </p:txBody>
      </p:sp>
    </p:spTree>
    <p:extLst>
      <p:ext uri="{BB962C8B-B14F-4D97-AF65-F5344CB8AC3E}">
        <p14:creationId xmlns:p14="http://schemas.microsoft.com/office/powerpoint/2010/main" xmlns="" val="403767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04895"/>
            <a:ext cx="6169437" cy="1336956"/>
          </a:xfrm>
        </p:spPr>
        <p:txBody>
          <a:bodyPr/>
          <a:lstStyle/>
          <a:p>
            <a:r>
              <a:rPr lang="en-US" dirty="0" smtClean="0"/>
              <a:t>Animal Branding</a:t>
            </a:r>
            <a:endParaRPr lang="en-US" dirty="0"/>
          </a:p>
        </p:txBody>
      </p:sp>
      <p:sp>
        <p:nvSpPr>
          <p:cNvPr id="3" name="Content Placeholder 2"/>
          <p:cNvSpPr>
            <a:spLocks noGrp="1"/>
          </p:cNvSpPr>
          <p:nvPr>
            <p:ph idx="1"/>
          </p:nvPr>
        </p:nvSpPr>
        <p:spPr>
          <a:xfrm>
            <a:off x="550862" y="1433233"/>
            <a:ext cx="8042276" cy="4343400"/>
          </a:xfrm>
        </p:spPr>
        <p:txBody>
          <a:bodyPr>
            <a:normAutofit/>
          </a:bodyPr>
          <a:lstStyle/>
          <a:p>
            <a:r>
              <a:rPr lang="en-US" sz="2000" dirty="0" smtClean="0"/>
              <a:t>All cattle, goats, sheep, and hogs over 6 months of age in Arkansas are required to have either an earmark or a brand</a:t>
            </a:r>
          </a:p>
          <a:p>
            <a:pPr marL="0" indent="0" algn="r">
              <a:buNone/>
            </a:pPr>
            <a:r>
              <a:rPr lang="en-US" sz="1400" cap="small" dirty="0" smtClean="0"/>
              <a:t>Ark</a:t>
            </a:r>
            <a:r>
              <a:rPr lang="en-US" sz="1400" cap="small" dirty="0"/>
              <a:t>. Code </a:t>
            </a:r>
            <a:r>
              <a:rPr lang="en-US" sz="1400" dirty="0"/>
              <a:t>§ </a:t>
            </a:r>
            <a:r>
              <a:rPr lang="en-US" sz="1400" dirty="0" smtClean="0"/>
              <a:t>2-34-101</a:t>
            </a:r>
          </a:p>
          <a:p>
            <a:pPr lvl="1"/>
            <a:endParaRPr lang="en-US" sz="700" dirty="0" smtClean="0"/>
          </a:p>
          <a:p>
            <a:pPr lvl="1"/>
            <a:r>
              <a:rPr lang="en-US" sz="2000" dirty="0"/>
              <a:t>Earmarking is a distinctive cut or mark in the ear used to show ownership of the </a:t>
            </a:r>
            <a:r>
              <a:rPr lang="en-US" sz="2000" dirty="0" smtClean="0"/>
              <a:t>livestock</a:t>
            </a:r>
          </a:p>
          <a:p>
            <a:pPr lvl="1"/>
            <a:endParaRPr lang="en-US" sz="700" dirty="0"/>
          </a:p>
          <a:p>
            <a:pPr lvl="1"/>
            <a:r>
              <a:rPr lang="en-US" sz="2000" dirty="0" smtClean="0"/>
              <a:t>A brand is letters, numbers, or figures burned or frozen on a certain location of a live animal with a hot iron or frozen chemicals. It is applied on the right hip</a:t>
            </a:r>
          </a:p>
          <a:p>
            <a:pPr marL="349250" lvl="1" indent="0" algn="r">
              <a:buNone/>
            </a:pPr>
            <a:r>
              <a:rPr lang="en-US" sz="1400" cap="small" dirty="0" smtClean="0"/>
              <a:t>Ark. Code </a:t>
            </a:r>
            <a:r>
              <a:rPr lang="en-US" sz="1400" dirty="0" smtClean="0"/>
              <a:t>§ 2-34-201</a:t>
            </a:r>
          </a:p>
          <a:p>
            <a:pPr lvl="1"/>
            <a:endParaRPr lang="en-US" sz="2000" dirty="0" smtClean="0"/>
          </a:p>
          <a:p>
            <a:endParaRPr lang="en-US" sz="2000" dirty="0"/>
          </a:p>
        </p:txBody>
      </p:sp>
      <p:pic>
        <p:nvPicPr>
          <p:cNvPr id="1030" name="Picture 6" descr="http://hynekart.files.wordpress.com/2012/05/ajd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34480" y="4572000"/>
            <a:ext cx="3689467" cy="2349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670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71345"/>
            <a:ext cx="6169437" cy="1336956"/>
          </a:xfrm>
        </p:spPr>
        <p:txBody>
          <a:bodyPr/>
          <a:lstStyle/>
          <a:p>
            <a:r>
              <a:rPr lang="en-US" dirty="0"/>
              <a:t>Animal Branding</a:t>
            </a:r>
          </a:p>
        </p:txBody>
      </p:sp>
      <p:sp>
        <p:nvSpPr>
          <p:cNvPr id="3" name="Content Placeholder 2"/>
          <p:cNvSpPr>
            <a:spLocks noGrp="1"/>
          </p:cNvSpPr>
          <p:nvPr>
            <p:ph idx="1"/>
          </p:nvPr>
        </p:nvSpPr>
        <p:spPr>
          <a:xfrm>
            <a:off x="550862" y="1496983"/>
            <a:ext cx="8042276" cy="4343400"/>
          </a:xfrm>
        </p:spPr>
        <p:txBody>
          <a:bodyPr/>
          <a:lstStyle/>
          <a:p>
            <a:r>
              <a:rPr lang="en-US" dirty="0"/>
              <a:t>Brands shall be registered with the Arkansas Livestock and Poultry </a:t>
            </a:r>
            <a:r>
              <a:rPr lang="en-US" dirty="0" smtClean="0"/>
              <a:t>Commission. </a:t>
            </a:r>
          </a:p>
          <a:p>
            <a:pPr lvl="1"/>
            <a:r>
              <a:rPr lang="en-US" dirty="0" smtClean="0"/>
              <a:t>Costs $5 to register</a:t>
            </a:r>
          </a:p>
          <a:p>
            <a:pPr lvl="1"/>
            <a:r>
              <a:rPr lang="en-US" dirty="0" smtClean="0"/>
              <a:t>Brand will have to be reregistered every 5 years</a:t>
            </a:r>
          </a:p>
          <a:p>
            <a:pPr marL="685800" lvl="2" indent="0" algn="r">
              <a:buNone/>
            </a:pPr>
            <a:r>
              <a:rPr lang="en-US" sz="1600" cap="small" dirty="0"/>
              <a:t>Ark. Code </a:t>
            </a:r>
            <a:r>
              <a:rPr lang="en-US" sz="1600" dirty="0"/>
              <a:t>§ 2-34</a:t>
            </a:r>
            <a:r>
              <a:rPr lang="en-US" sz="1600" dirty="0" smtClean="0"/>
              <a:t>-208</a:t>
            </a:r>
          </a:p>
          <a:p>
            <a:pPr lvl="1"/>
            <a:endParaRPr lang="en-US" dirty="0" smtClean="0"/>
          </a:p>
          <a:p>
            <a:pPr lvl="1"/>
            <a:endParaRPr lang="en-US" sz="800" dirty="0" smtClean="0"/>
          </a:p>
          <a:p>
            <a:r>
              <a:rPr lang="en-US" dirty="0" smtClean="0"/>
              <a:t>Earmarks will need to be recorded with the clerk of the county court where the livestock is located.</a:t>
            </a:r>
          </a:p>
          <a:p>
            <a:pPr marL="349250" lvl="1" indent="0" algn="r">
              <a:buNone/>
            </a:pPr>
            <a:r>
              <a:rPr lang="en-US" sz="1600" cap="small" dirty="0"/>
              <a:t>Ark. Code </a:t>
            </a:r>
            <a:r>
              <a:rPr lang="en-US" sz="1600" dirty="0"/>
              <a:t>§ 2-34</a:t>
            </a:r>
            <a:r>
              <a:rPr lang="en-US" sz="1600" dirty="0" smtClean="0"/>
              <a:t>-101</a:t>
            </a:r>
            <a:endParaRPr lang="en-US" sz="1600" dirty="0"/>
          </a:p>
        </p:txBody>
      </p:sp>
      <p:pic>
        <p:nvPicPr>
          <p:cNvPr id="9218" name="Picture 2"/>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p:blipFill>
        <p:spPr bwMode="auto">
          <a:xfrm rot="21323834">
            <a:off x="985960" y="4790660"/>
            <a:ext cx="2631883" cy="1745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ttp://stevecotler.com/tales/wp-content/uploads/2008/10/earmarked-pig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268165">
            <a:off x="3683628" y="4806773"/>
            <a:ext cx="2078741" cy="1831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394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92360"/>
            <a:ext cx="6169437" cy="1336956"/>
          </a:xfrm>
        </p:spPr>
        <p:txBody>
          <a:bodyPr/>
          <a:lstStyle/>
          <a:p>
            <a:r>
              <a:rPr lang="en-US" dirty="0" smtClean="0"/>
              <a:t>Control of Animal Diseases</a:t>
            </a:r>
            <a:endParaRPr lang="en-US" dirty="0"/>
          </a:p>
        </p:txBody>
      </p:sp>
      <p:sp>
        <p:nvSpPr>
          <p:cNvPr id="3" name="Content Placeholder 2"/>
          <p:cNvSpPr>
            <a:spLocks noGrp="1"/>
          </p:cNvSpPr>
          <p:nvPr>
            <p:ph idx="1"/>
          </p:nvPr>
        </p:nvSpPr>
        <p:spPr>
          <a:xfrm>
            <a:off x="341906" y="1861360"/>
            <a:ext cx="8364771" cy="3814339"/>
          </a:xfrm>
        </p:spPr>
        <p:txBody>
          <a:bodyPr>
            <a:normAutofit/>
          </a:bodyPr>
          <a:lstStyle/>
          <a:p>
            <a:r>
              <a:rPr lang="en-US" sz="2000" dirty="0" smtClean="0"/>
              <a:t>All animals brought into Arkansas from out-of-state need certifications proving they have been disease free for 30 to 90 days</a:t>
            </a:r>
          </a:p>
          <a:p>
            <a:endParaRPr lang="en-US" sz="800" dirty="0" smtClean="0"/>
          </a:p>
          <a:p>
            <a:r>
              <a:rPr lang="en-US" sz="2000" dirty="0" smtClean="0"/>
              <a:t>Check with the Arkansas Livestock and Poultry Commission (ALPC) before transporting any new livestock or poultry into Arkansas to determine the specific rules for each type of animal wished to be transported into Arkansas</a:t>
            </a:r>
          </a:p>
          <a:p>
            <a:endParaRPr lang="en-US" sz="2000" dirty="0" smtClean="0"/>
          </a:p>
        </p:txBody>
      </p:sp>
      <p:pic>
        <p:nvPicPr>
          <p:cNvPr id="11266" name="Picture 2"/>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3888188" y="3697357"/>
            <a:ext cx="4198289" cy="3062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505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Legal Issues in </a:t>
            </a:r>
            <a:br>
              <a:rPr lang="en-US" dirty="0" smtClean="0"/>
            </a:br>
            <a:r>
              <a:rPr lang="en-US" dirty="0" smtClean="0"/>
              <a:t>Food Safety</a:t>
            </a:r>
            <a:endParaRPr lang="en-US" dirty="0"/>
          </a:p>
        </p:txBody>
      </p:sp>
      <p:pic>
        <p:nvPicPr>
          <p:cNvPr id="1028" name="Picture 4" descr="http://blog.oup.com/wp-content/uploads/2012/01/foo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98490" y="3429000"/>
            <a:ext cx="3810000" cy="304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987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196944"/>
            <a:ext cx="6169437" cy="1336956"/>
          </a:xfrm>
        </p:spPr>
        <p:txBody>
          <a:bodyPr/>
          <a:lstStyle/>
          <a:p>
            <a:r>
              <a:rPr lang="en-US" dirty="0"/>
              <a:t>Control of Animal Diseases</a:t>
            </a:r>
          </a:p>
        </p:txBody>
      </p:sp>
      <p:sp>
        <p:nvSpPr>
          <p:cNvPr id="3" name="Content Placeholder 2"/>
          <p:cNvSpPr>
            <a:spLocks noGrp="1"/>
          </p:cNvSpPr>
          <p:nvPr>
            <p:ph idx="1"/>
          </p:nvPr>
        </p:nvSpPr>
        <p:spPr>
          <a:xfrm>
            <a:off x="234563" y="1600201"/>
            <a:ext cx="8674873" cy="4343400"/>
          </a:xfrm>
        </p:spPr>
        <p:txBody>
          <a:bodyPr>
            <a:normAutofit/>
          </a:bodyPr>
          <a:lstStyle/>
          <a:p>
            <a:r>
              <a:rPr lang="en-US" sz="1800" dirty="0" smtClean="0"/>
              <a:t>Livestock and poultry exposed to certain diseases can be subject to quarantine or destruction</a:t>
            </a:r>
          </a:p>
          <a:p>
            <a:pPr lvl="1"/>
            <a:r>
              <a:rPr lang="en-US" sz="1800" dirty="0" smtClean="0"/>
              <a:t>When funds are available, ALPC is required to compensate livestock and poultry owners for any destruction or disinfection from disease of animals and equipment  </a:t>
            </a:r>
          </a:p>
          <a:p>
            <a:pPr marL="349250" lvl="1" indent="0" algn="r">
              <a:buNone/>
            </a:pPr>
            <a:r>
              <a:rPr lang="en-US" sz="1600" cap="small" dirty="0" smtClean="0"/>
              <a:t>Ark. Code </a:t>
            </a:r>
            <a:r>
              <a:rPr lang="en-US" sz="1600" dirty="0" smtClean="0"/>
              <a:t>§ 2-40-103</a:t>
            </a:r>
          </a:p>
          <a:p>
            <a:pPr lvl="1"/>
            <a:endParaRPr lang="en-US" sz="1800" dirty="0" smtClean="0"/>
          </a:p>
          <a:p>
            <a:pPr lvl="1"/>
            <a:r>
              <a:rPr lang="en-US" sz="1800" dirty="0" smtClean="0"/>
              <a:t>Before any poultry flock is destroyed, ALPC must first attempt to negotiate a fair market price for the flock with the owners and if the negotiations fail then ALPC can condemn the flock and compensate the owners after the flock has been destroyed.</a:t>
            </a:r>
            <a:endParaRPr lang="en-US" sz="1800" dirty="0"/>
          </a:p>
        </p:txBody>
      </p:sp>
      <p:pic>
        <p:nvPicPr>
          <p:cNvPr id="12290" name="Picture 2" descr="http://scienceprogress.org/wp-content/uploads/2008/09/chickens_59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711672" y="4628860"/>
            <a:ext cx="3048801" cy="2094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046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864" y="258713"/>
            <a:ext cx="6511731" cy="1336956"/>
          </a:xfrm>
        </p:spPr>
        <p:txBody>
          <a:bodyPr/>
          <a:lstStyle/>
          <a:p>
            <a:r>
              <a:rPr lang="en-US" dirty="0"/>
              <a:t>Control of Animal Diseases</a:t>
            </a:r>
          </a:p>
        </p:txBody>
      </p:sp>
      <p:sp>
        <p:nvSpPr>
          <p:cNvPr id="3" name="Content Placeholder 2"/>
          <p:cNvSpPr>
            <a:spLocks noGrp="1"/>
          </p:cNvSpPr>
          <p:nvPr>
            <p:ph idx="1"/>
          </p:nvPr>
        </p:nvSpPr>
        <p:spPr>
          <a:xfrm>
            <a:off x="612885" y="1425549"/>
            <a:ext cx="8042276" cy="3747493"/>
          </a:xfrm>
        </p:spPr>
        <p:txBody>
          <a:bodyPr>
            <a:normAutofit/>
          </a:bodyPr>
          <a:lstStyle/>
          <a:p>
            <a:r>
              <a:rPr lang="en-US" sz="2000" dirty="0" smtClean="0"/>
              <a:t>When dealing with an animal health issue, always check the ALPC’s website to get the latest and up-to-date regulations involving various livestock and poultry diseases</a:t>
            </a:r>
          </a:p>
          <a:p>
            <a:endParaRPr lang="en-US" sz="800" dirty="0"/>
          </a:p>
          <a:p>
            <a:r>
              <a:rPr lang="en-US" sz="2000" dirty="0" smtClean="0"/>
              <a:t>When in doubt about an animal disease outbreak in your livestock or poultry, contact the ALPC to determine what steps you should take to be incompliance with state law</a:t>
            </a:r>
            <a:endParaRPr lang="en-US" sz="2000" dirty="0"/>
          </a:p>
        </p:txBody>
      </p:sp>
      <p:pic>
        <p:nvPicPr>
          <p:cNvPr id="13314" name="Picture 2"/>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p:blipFill>
        <p:spPr bwMode="auto">
          <a:xfrm>
            <a:off x="4945711" y="3588368"/>
            <a:ext cx="3816627" cy="3169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1001863" y="4452730"/>
            <a:ext cx="3602577" cy="1323439"/>
          </a:xfrm>
          <a:prstGeom prst="rect">
            <a:avLst/>
          </a:prstGeom>
          <a:noFill/>
        </p:spPr>
        <p:txBody>
          <a:bodyPr wrap="square" rtlCol="0">
            <a:spAutoFit/>
          </a:bodyPr>
          <a:lstStyle/>
          <a:p>
            <a:r>
              <a:rPr lang="en-US" sz="1600" dirty="0" smtClean="0"/>
              <a:t>For example, you can obtain information about permits, regulations and requirements for poultry and egg products in Arkansas and obtain contact information in your area</a:t>
            </a:r>
            <a:endParaRPr lang="en-US" sz="1600" dirty="0"/>
          </a:p>
        </p:txBody>
      </p:sp>
    </p:spTree>
    <p:extLst>
      <p:ext uri="{BB962C8B-B14F-4D97-AF65-F5344CB8AC3E}">
        <p14:creationId xmlns:p14="http://schemas.microsoft.com/office/powerpoint/2010/main" xmlns="" val="4052712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68505"/>
            <a:ext cx="6169437" cy="1336956"/>
          </a:xfrm>
        </p:spPr>
        <p:txBody>
          <a:bodyPr/>
          <a:lstStyle/>
          <a:p>
            <a:r>
              <a:rPr lang="en-US" dirty="0" smtClean="0"/>
              <a:t>Dead Animal Disposal</a:t>
            </a:r>
            <a:endParaRPr lang="en-US" dirty="0"/>
          </a:p>
        </p:txBody>
      </p:sp>
      <p:sp>
        <p:nvSpPr>
          <p:cNvPr id="3" name="Content Placeholder 2"/>
          <p:cNvSpPr>
            <a:spLocks noGrp="1"/>
          </p:cNvSpPr>
          <p:nvPr>
            <p:ph idx="1"/>
          </p:nvPr>
        </p:nvSpPr>
        <p:spPr>
          <a:xfrm>
            <a:off x="550862" y="1449125"/>
            <a:ext cx="8042276" cy="4343400"/>
          </a:xfrm>
        </p:spPr>
        <p:txBody>
          <a:bodyPr/>
          <a:lstStyle/>
          <a:p>
            <a:r>
              <a:rPr lang="en-US" dirty="0" smtClean="0"/>
              <a:t>Large livestock carcasses can be disposed of by:</a:t>
            </a:r>
          </a:p>
          <a:p>
            <a:pPr lvl="2"/>
            <a:r>
              <a:rPr lang="en-US" dirty="0" smtClean="0"/>
              <a:t>Rendering</a:t>
            </a:r>
          </a:p>
          <a:p>
            <a:pPr lvl="2"/>
            <a:r>
              <a:rPr lang="en-US" dirty="0" smtClean="0"/>
              <a:t>Burial</a:t>
            </a:r>
          </a:p>
          <a:p>
            <a:pPr lvl="2"/>
            <a:r>
              <a:rPr lang="en-US" dirty="0" smtClean="0"/>
              <a:t>Extrusion</a:t>
            </a:r>
          </a:p>
          <a:p>
            <a:pPr lvl="2"/>
            <a:r>
              <a:rPr lang="en-US" dirty="0" smtClean="0"/>
              <a:t>Cooking the carcass for swine food</a:t>
            </a:r>
          </a:p>
          <a:p>
            <a:pPr lvl="2"/>
            <a:r>
              <a:rPr lang="en-US" dirty="0" smtClean="0"/>
              <a:t>Composting </a:t>
            </a:r>
          </a:p>
          <a:p>
            <a:pPr lvl="2"/>
            <a:r>
              <a:rPr lang="en-US" dirty="0" smtClean="0"/>
              <a:t>Incineration</a:t>
            </a:r>
          </a:p>
          <a:p>
            <a:pPr lvl="2"/>
            <a:r>
              <a:rPr lang="en-US" dirty="0" smtClean="0"/>
              <a:t>Buried by special order of the state vet </a:t>
            </a:r>
          </a:p>
          <a:p>
            <a:pPr marL="685800" lvl="2" indent="0" algn="r">
              <a:buNone/>
            </a:pPr>
            <a:r>
              <a:rPr lang="en-US" dirty="0"/>
              <a:t>	</a:t>
            </a:r>
            <a:r>
              <a:rPr lang="en-US" dirty="0" smtClean="0"/>
              <a:t> </a:t>
            </a:r>
            <a:r>
              <a:rPr lang="en-US" sz="1600" cap="small" dirty="0" smtClean="0"/>
              <a:t>Ark. Code R</a:t>
            </a:r>
            <a:r>
              <a:rPr lang="en-US" sz="1600" dirty="0" smtClean="0"/>
              <a:t>. § 125.00.13</a:t>
            </a:r>
          </a:p>
        </p:txBody>
      </p:sp>
      <p:pic>
        <p:nvPicPr>
          <p:cNvPr id="14340" name="Picture 4" descr="http://wildernessdweller.ca/wp-content/uploads/2011/04/Burn-pile.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81942" y="4338783"/>
            <a:ext cx="3096508" cy="2414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391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 Animal Disposal</a:t>
            </a:r>
            <a:endParaRPr lang="en-US" dirty="0"/>
          </a:p>
        </p:txBody>
      </p:sp>
      <p:sp>
        <p:nvSpPr>
          <p:cNvPr id="3" name="Content Placeholder 2"/>
          <p:cNvSpPr>
            <a:spLocks noGrp="1"/>
          </p:cNvSpPr>
          <p:nvPr>
            <p:ph idx="1"/>
          </p:nvPr>
        </p:nvSpPr>
        <p:spPr>
          <a:xfrm>
            <a:off x="362895" y="1544542"/>
            <a:ext cx="8418209" cy="4343400"/>
          </a:xfrm>
        </p:spPr>
        <p:txBody>
          <a:bodyPr/>
          <a:lstStyle/>
          <a:p>
            <a:r>
              <a:rPr lang="en-US" dirty="0" smtClean="0"/>
              <a:t>Poultry carcasses can be disposed of the following ways in Arkansas:</a:t>
            </a:r>
          </a:p>
          <a:p>
            <a:pPr lvl="2"/>
            <a:r>
              <a:rPr lang="en-US" dirty="0" smtClean="0"/>
              <a:t>Cremation or incineration</a:t>
            </a:r>
          </a:p>
          <a:p>
            <a:pPr lvl="2"/>
            <a:r>
              <a:rPr lang="en-US" dirty="0" smtClean="0"/>
              <a:t>Composting</a:t>
            </a:r>
          </a:p>
          <a:p>
            <a:pPr lvl="2"/>
            <a:r>
              <a:rPr lang="en-US" dirty="0" smtClean="0"/>
              <a:t>Extrusion</a:t>
            </a:r>
          </a:p>
          <a:p>
            <a:pPr lvl="2"/>
            <a:r>
              <a:rPr lang="en-US" dirty="0" smtClean="0"/>
              <a:t>Rendering</a:t>
            </a:r>
          </a:p>
          <a:p>
            <a:pPr lvl="2"/>
            <a:r>
              <a:rPr lang="en-US" dirty="0" smtClean="0"/>
              <a:t>Cooking for swine feed</a:t>
            </a:r>
          </a:p>
          <a:p>
            <a:pPr lvl="2"/>
            <a:r>
              <a:rPr lang="en-US" dirty="0" smtClean="0"/>
              <a:t>On-farm freezing</a:t>
            </a:r>
          </a:p>
          <a:p>
            <a:pPr marL="349250" lvl="1" indent="0" algn="r">
              <a:buNone/>
            </a:pPr>
            <a:r>
              <a:rPr lang="en-US" sz="1600" cap="small" dirty="0"/>
              <a:t>Ark. Code R</a:t>
            </a:r>
            <a:r>
              <a:rPr lang="en-US" sz="1600" dirty="0"/>
              <a:t>. § </a:t>
            </a:r>
            <a:r>
              <a:rPr lang="en-US" sz="1600" dirty="0" smtClean="0"/>
              <a:t>125.00.7		</a:t>
            </a:r>
            <a:endParaRPr lang="en-US" sz="1600" dirty="0"/>
          </a:p>
        </p:txBody>
      </p:sp>
      <p:pic>
        <p:nvPicPr>
          <p:cNvPr id="4" name="Picture 2" descr="http://polyfacehenhouse.com/wp-content/uploads/2011/11/DSC01783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986622" y="4475949"/>
            <a:ext cx="2831511" cy="2123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7765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48" y="1292892"/>
            <a:ext cx="8042276" cy="1336956"/>
          </a:xfrm>
        </p:spPr>
        <p:txBody>
          <a:bodyPr/>
          <a:lstStyle/>
          <a:p>
            <a:r>
              <a:rPr lang="en-US" dirty="0" smtClean="0"/>
              <a:t>Slaughter and Processing</a:t>
            </a:r>
            <a:endParaRPr lang="en-US" dirty="0"/>
          </a:p>
        </p:txBody>
      </p:sp>
      <p:pic>
        <p:nvPicPr>
          <p:cNvPr id="18436" name="Picture 4" descr="http://windthorstfinemeats.com/images/meat03.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20502541">
            <a:off x="432570" y="3719853"/>
            <a:ext cx="3951438" cy="2361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8438" name="Picture 6" descr="http://www.rawfish.com.au/images/reserve-carcass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1214312">
            <a:off x="4966507" y="3781866"/>
            <a:ext cx="3269486" cy="2452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043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594509"/>
            <a:ext cx="6169437" cy="1336956"/>
          </a:xfrm>
        </p:spPr>
        <p:txBody>
          <a:bodyPr/>
          <a:lstStyle/>
          <a:p>
            <a:r>
              <a:rPr lang="en-US" sz="3600" dirty="0" smtClean="0"/>
              <a:t>Slaughter &amp; Processing Issues Overview</a:t>
            </a:r>
            <a:endParaRPr lang="en-US" sz="3600" dirty="0"/>
          </a:p>
        </p:txBody>
      </p:sp>
      <p:sp>
        <p:nvSpPr>
          <p:cNvPr id="3" name="Content Placeholder 2"/>
          <p:cNvSpPr>
            <a:spLocks noGrp="1"/>
          </p:cNvSpPr>
          <p:nvPr>
            <p:ph idx="1"/>
          </p:nvPr>
        </p:nvSpPr>
        <p:spPr>
          <a:xfrm>
            <a:off x="550862" y="2220402"/>
            <a:ext cx="8042276" cy="4343400"/>
          </a:xfrm>
        </p:spPr>
        <p:txBody>
          <a:bodyPr/>
          <a:lstStyle/>
          <a:p>
            <a:pPr marL="0" indent="0">
              <a:buNone/>
            </a:pPr>
            <a:r>
              <a:rPr lang="en-US" dirty="0" smtClean="0"/>
              <a:t>Each of these issues will be explored in the following slides:</a:t>
            </a:r>
          </a:p>
          <a:p>
            <a:pPr lvl="1"/>
            <a:r>
              <a:rPr lang="en-US" dirty="0" smtClean="0"/>
              <a:t>Application of the Humane Slaughter Act</a:t>
            </a:r>
          </a:p>
          <a:p>
            <a:pPr lvl="1"/>
            <a:r>
              <a:rPr lang="en-US" dirty="0" smtClean="0"/>
              <a:t>Inspections required for the slaughter process</a:t>
            </a:r>
          </a:p>
          <a:p>
            <a:pPr lvl="1"/>
            <a:r>
              <a:rPr lang="en-US" dirty="0" smtClean="0"/>
              <a:t>Exemptions to the required inspections</a:t>
            </a:r>
          </a:p>
          <a:p>
            <a:pPr lvl="1"/>
            <a:r>
              <a:rPr lang="en-US" dirty="0" smtClean="0"/>
              <a:t>Labeling requirements</a:t>
            </a:r>
          </a:p>
          <a:p>
            <a:pPr lvl="1"/>
            <a:r>
              <a:rPr lang="en-US" dirty="0" smtClean="0"/>
              <a:t>Requirements for specialty meat and poultry  products</a:t>
            </a:r>
          </a:p>
        </p:txBody>
      </p:sp>
    </p:spTree>
    <p:extLst>
      <p:ext uri="{BB962C8B-B14F-4D97-AF65-F5344CB8AC3E}">
        <p14:creationId xmlns:p14="http://schemas.microsoft.com/office/powerpoint/2010/main" xmlns="" val="219265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p:blipFill>
        <p:spPr bwMode="auto">
          <a:xfrm>
            <a:off x="1722451" y="1646288"/>
            <a:ext cx="6526033" cy="4957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144864" y="236699"/>
            <a:ext cx="5792525" cy="1200329"/>
          </a:xfrm>
          <a:prstGeom prst="rect">
            <a:avLst/>
          </a:prstGeom>
        </p:spPr>
        <p:txBody>
          <a:bodyPr wrap="square">
            <a:spAutoFit/>
          </a:bodyPr>
          <a:lstStyle/>
          <a:p>
            <a:r>
              <a:rPr lang="en-US" dirty="0" smtClean="0"/>
              <a:t>Visit the USDA- Animal Welfare Information Center for specific information on the different animal species http</a:t>
            </a:r>
            <a:r>
              <a:rPr lang="en-US" dirty="0"/>
              <a:t>://awic.nal.usda.gov/government-and-professional-resources/federal-laws/humane-methods-slaughter-act</a:t>
            </a:r>
          </a:p>
        </p:txBody>
      </p:sp>
    </p:spTree>
    <p:extLst>
      <p:ext uri="{BB962C8B-B14F-4D97-AF65-F5344CB8AC3E}">
        <p14:creationId xmlns:p14="http://schemas.microsoft.com/office/powerpoint/2010/main" xmlns="" val="3902284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82623"/>
            <a:ext cx="6169437" cy="993210"/>
          </a:xfrm>
        </p:spPr>
        <p:txBody>
          <a:bodyPr/>
          <a:lstStyle/>
          <a:p>
            <a:r>
              <a:rPr lang="en-US" dirty="0" smtClean="0"/>
              <a:t>Humane Slaughter Act</a:t>
            </a:r>
            <a:endParaRPr lang="en-US" dirty="0"/>
          </a:p>
        </p:txBody>
      </p:sp>
      <p:sp>
        <p:nvSpPr>
          <p:cNvPr id="3" name="Content Placeholder 2"/>
          <p:cNvSpPr>
            <a:spLocks noGrp="1"/>
          </p:cNvSpPr>
          <p:nvPr>
            <p:ph idx="1"/>
          </p:nvPr>
        </p:nvSpPr>
        <p:spPr>
          <a:xfrm>
            <a:off x="381663" y="1425271"/>
            <a:ext cx="8428381" cy="4343400"/>
          </a:xfrm>
        </p:spPr>
        <p:txBody>
          <a:bodyPr>
            <a:normAutofit/>
          </a:bodyPr>
          <a:lstStyle/>
          <a:p>
            <a:r>
              <a:rPr lang="en-US" sz="2000" dirty="0" smtClean="0"/>
              <a:t>The Humane Slaughter Act, 7 U.S.C § 1902, is a federal law that requires all animals to be stunned unconscious before they are slaughtered</a:t>
            </a:r>
          </a:p>
          <a:p>
            <a:pPr lvl="1"/>
            <a:r>
              <a:rPr lang="en-US" sz="2000" dirty="0" smtClean="0"/>
              <a:t>The Act applies to the slaughter of sheep, goats, pigs, and cattle.</a:t>
            </a:r>
          </a:p>
          <a:p>
            <a:pPr lvl="1"/>
            <a:r>
              <a:rPr lang="en-US" sz="2000" dirty="0" smtClean="0"/>
              <a:t>Poultry are specifically excluded from the Act</a:t>
            </a:r>
          </a:p>
          <a:p>
            <a:pPr lvl="1"/>
            <a:endParaRPr lang="en-US" sz="2000" dirty="0" smtClean="0"/>
          </a:p>
          <a:p>
            <a:pPr lvl="1"/>
            <a:endParaRPr lang="en-US" sz="800" dirty="0" smtClean="0"/>
          </a:p>
          <a:p>
            <a:r>
              <a:rPr lang="en-US" sz="2000" dirty="0" smtClean="0"/>
              <a:t>Typical stunning methods are:</a:t>
            </a:r>
          </a:p>
          <a:p>
            <a:pPr lvl="1"/>
            <a:r>
              <a:rPr lang="en-US" sz="2000" dirty="0" smtClean="0"/>
              <a:t>For hogs, electrocution or CO2 gas</a:t>
            </a:r>
          </a:p>
          <a:p>
            <a:pPr lvl="1"/>
            <a:r>
              <a:rPr lang="en-US" sz="2000" dirty="0" smtClean="0"/>
              <a:t>For cattle, sheep, and goats, captive bolt gun</a:t>
            </a:r>
          </a:p>
        </p:txBody>
      </p:sp>
      <p:pic>
        <p:nvPicPr>
          <p:cNvPr id="20482" name="Picture 2" descr="http://upload.wikimedia.org/wikipedia/commons/thumb/4/47/TED_Stunner_Captive_Bolt_Technology.jpg/240px-TED_Stunner_Captive_Bolt_Technology.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5425" y="4624346"/>
            <a:ext cx="22860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75366" y="6297433"/>
            <a:ext cx="1851789" cy="369332"/>
          </a:xfrm>
          <a:prstGeom prst="rect">
            <a:avLst/>
          </a:prstGeom>
          <a:noFill/>
        </p:spPr>
        <p:txBody>
          <a:bodyPr wrap="none" rtlCol="0">
            <a:spAutoFit/>
          </a:bodyPr>
          <a:lstStyle/>
          <a:p>
            <a:r>
              <a:rPr lang="en-US" dirty="0" smtClean="0"/>
              <a:t>Captive bolt gun</a:t>
            </a:r>
            <a:endParaRPr lang="en-US" dirty="0"/>
          </a:p>
        </p:txBody>
      </p:sp>
    </p:spTree>
    <p:extLst>
      <p:ext uri="{BB962C8B-B14F-4D97-AF65-F5344CB8AC3E}">
        <p14:creationId xmlns:p14="http://schemas.microsoft.com/office/powerpoint/2010/main" xmlns="" val="1706893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20797"/>
            <a:ext cx="6169437" cy="1336956"/>
          </a:xfrm>
        </p:spPr>
        <p:txBody>
          <a:bodyPr/>
          <a:lstStyle/>
          <a:p>
            <a:r>
              <a:rPr lang="en-US" dirty="0"/>
              <a:t>Humane Slaughter Act</a:t>
            </a:r>
          </a:p>
        </p:txBody>
      </p:sp>
      <p:sp>
        <p:nvSpPr>
          <p:cNvPr id="3" name="Content Placeholder 2"/>
          <p:cNvSpPr>
            <a:spLocks noGrp="1"/>
          </p:cNvSpPr>
          <p:nvPr>
            <p:ph idx="1"/>
          </p:nvPr>
        </p:nvSpPr>
        <p:spPr>
          <a:xfrm>
            <a:off x="550862" y="1385515"/>
            <a:ext cx="8042276" cy="4343400"/>
          </a:xfrm>
        </p:spPr>
        <p:txBody>
          <a:bodyPr>
            <a:normAutofit/>
          </a:bodyPr>
          <a:lstStyle/>
          <a:p>
            <a:r>
              <a:rPr lang="en-US" sz="2000" dirty="0" smtClean="0"/>
              <a:t>The Act also excludes any animal slaughtered in accordance with religious law</a:t>
            </a:r>
          </a:p>
          <a:p>
            <a:pPr lvl="1"/>
            <a:r>
              <a:rPr lang="en-US" sz="2000" dirty="0" smtClean="0"/>
              <a:t>For Judaism, this would allow for kosher meat products.</a:t>
            </a:r>
          </a:p>
          <a:p>
            <a:pPr lvl="1"/>
            <a:r>
              <a:rPr lang="en-US" sz="2000" dirty="0" smtClean="0"/>
              <a:t>For Islam, this would allow for Halal meat products</a:t>
            </a:r>
          </a:p>
          <a:p>
            <a:pPr lvl="1"/>
            <a:r>
              <a:rPr lang="en-US" sz="2000" u="sng" dirty="0" smtClean="0"/>
              <a:t>The animal’s slaughter must be done in accordance with each religion’s law in order to meet the exception</a:t>
            </a:r>
          </a:p>
          <a:p>
            <a:pPr lvl="1"/>
            <a:endParaRPr lang="en-US" sz="2000" dirty="0" smtClean="0"/>
          </a:p>
          <a:p>
            <a:r>
              <a:rPr lang="en-US" sz="2000" dirty="0" smtClean="0"/>
              <a:t>Humane slaughter practices are required in all slaughter facilities inspected by USDA</a:t>
            </a:r>
            <a:endParaRPr lang="en-US" sz="2000" dirty="0"/>
          </a:p>
        </p:txBody>
      </p:sp>
      <p:pic>
        <p:nvPicPr>
          <p:cNvPr id="21506" name="Picture 2" descr="http://ams.news21.com/media/uploads/photos/2011/09/05/kosher-knife-n21.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l="13427" t="14469"/>
          <a:stretch/>
        </p:blipFill>
        <p:spPr bwMode="auto">
          <a:xfrm>
            <a:off x="4572000" y="4993419"/>
            <a:ext cx="3098220" cy="1739182"/>
          </a:xfrm>
          <a:prstGeom prst="rect">
            <a:avLst/>
          </a:prstGeom>
          <a:noFill/>
          <a:extLst>
            <a:ext uri="{909E8E84-426E-40DD-AFC4-6F175D3DCCD1}">
              <a14:hiddenFill xmlns:a14="http://schemas.microsoft.com/office/drawing/2010/main" xmlns="">
                <a:solidFill>
                  <a:srgbClr val="FFFFFF"/>
                </a:solidFill>
              </a14:hiddenFill>
            </a:ext>
          </a:extLst>
        </p:spPr>
      </p:pic>
      <p:pic>
        <p:nvPicPr>
          <p:cNvPr id="21508" name="Picture 4" descr="http://islamforhumanity.files.wordpress.com/2011/10/islamic-method-of-slaughtering.jpg?w=500&amp;h=43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846952" y="4754880"/>
            <a:ext cx="2153095" cy="18645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8551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88948"/>
            <a:ext cx="6408364" cy="1152236"/>
          </a:xfrm>
        </p:spPr>
        <p:txBody>
          <a:bodyPr/>
          <a:lstStyle/>
          <a:p>
            <a:r>
              <a:rPr lang="en-US" sz="3600" dirty="0" smtClean="0"/>
              <a:t>Federal and State Inspections</a:t>
            </a:r>
            <a:endParaRPr lang="en-US" sz="3600" dirty="0"/>
          </a:p>
        </p:txBody>
      </p:sp>
      <p:sp>
        <p:nvSpPr>
          <p:cNvPr id="3" name="Content Placeholder 2"/>
          <p:cNvSpPr>
            <a:spLocks noGrp="1"/>
          </p:cNvSpPr>
          <p:nvPr>
            <p:ph idx="1"/>
          </p:nvPr>
        </p:nvSpPr>
        <p:spPr>
          <a:xfrm>
            <a:off x="550862" y="1265251"/>
            <a:ext cx="8042276" cy="4343400"/>
          </a:xfrm>
        </p:spPr>
        <p:txBody>
          <a:bodyPr>
            <a:normAutofit/>
          </a:bodyPr>
          <a:lstStyle/>
          <a:p>
            <a:r>
              <a:rPr lang="en-US" sz="2000" dirty="0" smtClean="0"/>
              <a:t>Slaughter and processing facilities must comply with federal and state inspections and licensing requirements</a:t>
            </a:r>
          </a:p>
          <a:p>
            <a:endParaRPr lang="en-US" sz="800" dirty="0" smtClean="0"/>
          </a:p>
          <a:p>
            <a:r>
              <a:rPr lang="en-US" sz="2000" dirty="0" smtClean="0"/>
              <a:t>For federal inspections and licenses, USDA’s Food Safety and Inspection Service (FSIS) oversees these inspections and licenses</a:t>
            </a:r>
            <a:endParaRPr lang="en-US" sz="2000" dirty="0"/>
          </a:p>
          <a:p>
            <a:endParaRPr lang="en-US" sz="800" dirty="0" smtClean="0"/>
          </a:p>
          <a:p>
            <a:r>
              <a:rPr lang="en-US" sz="2000" dirty="0" smtClean="0"/>
              <a:t>For state inspections and licenses, the Arkansas Department of Health (ADH) would oversee the state inspections &amp; licenses</a:t>
            </a:r>
          </a:p>
          <a:p>
            <a:pPr lvl="1"/>
            <a:r>
              <a:rPr lang="en-US" sz="2000" dirty="0" smtClean="0"/>
              <a:t>Currently in Arkansas, no plant is state-only inspected, but a mixture of federal and state inspection</a:t>
            </a:r>
          </a:p>
          <a:p>
            <a:pPr lvl="1"/>
            <a:endParaRPr lang="en-US" sz="800" dirty="0" smtClean="0"/>
          </a:p>
          <a:p>
            <a:pPr lvl="1"/>
            <a:r>
              <a:rPr lang="en-US" sz="2000" dirty="0" smtClean="0"/>
              <a:t>In Arkansas, FSIS has subcontracted all federal inspection duties to ADH</a:t>
            </a:r>
            <a:endParaRPr lang="en-US" sz="2000" dirty="0"/>
          </a:p>
        </p:txBody>
      </p:sp>
      <p:pic>
        <p:nvPicPr>
          <p:cNvPr id="2050" name="Picture 2" descr="http://ecoliinformation.com/wp-content/uploads/beef-inspec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37676" y="4494760"/>
            <a:ext cx="2301378" cy="22118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72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743" y="554306"/>
            <a:ext cx="6846513" cy="1336956"/>
          </a:xfrm>
        </p:spPr>
        <p:txBody>
          <a:bodyPr/>
          <a:lstStyle/>
          <a:p>
            <a:r>
              <a:rPr lang="en-US" b="1" dirty="0"/>
              <a:t>Disclaimer</a:t>
            </a:r>
          </a:p>
        </p:txBody>
      </p:sp>
      <p:sp>
        <p:nvSpPr>
          <p:cNvPr id="3" name="Content Placeholder 2"/>
          <p:cNvSpPr>
            <a:spLocks noGrp="1"/>
          </p:cNvSpPr>
          <p:nvPr>
            <p:ph idx="1"/>
          </p:nvPr>
        </p:nvSpPr>
        <p:spPr>
          <a:xfrm>
            <a:off x="549275" y="2165593"/>
            <a:ext cx="7680325" cy="3090462"/>
          </a:xfrm>
        </p:spPr>
        <p:txBody>
          <a:bodyPr>
            <a:normAutofit/>
          </a:bodyPr>
          <a:lstStyle/>
          <a:p>
            <a:pPr marL="0" indent="0" algn="just">
              <a:buNone/>
            </a:pPr>
            <a:r>
              <a:rPr lang="en-US" sz="2000" dirty="0"/>
              <a:t>This presentation is intended to provide general information about </a:t>
            </a:r>
            <a:r>
              <a:rPr lang="en-US" sz="2000" dirty="0" smtClean="0"/>
              <a:t>food safety laws </a:t>
            </a:r>
            <a:r>
              <a:rPr lang="en-US" sz="2000" dirty="0"/>
              <a:t>and should not be construed as providing legal advice. It should not be cited or relied upon as legal authority. State laws vary and any attempt made to discuss laws of states other than Arkansas is for general information to help the viewer better understand Arkansas </a:t>
            </a:r>
            <a:r>
              <a:rPr lang="en-US" sz="2000" dirty="0" smtClean="0"/>
              <a:t>law</a:t>
            </a:r>
          </a:p>
          <a:p>
            <a:pPr marL="0" indent="0" algn="just">
              <a:buNone/>
            </a:pPr>
            <a:endParaRPr lang="en-US" sz="2000" dirty="0" smtClean="0"/>
          </a:p>
          <a:p>
            <a:pPr marL="0" indent="0" algn="just">
              <a:buNone/>
            </a:pPr>
            <a:r>
              <a:rPr lang="en-US" sz="2000" dirty="0" smtClean="0"/>
              <a:t>For </a:t>
            </a:r>
            <a:r>
              <a:rPr lang="en-US" sz="2000" dirty="0"/>
              <a:t>advice about how these issues might apply to your individual situation, consult an attorney</a:t>
            </a:r>
          </a:p>
          <a:p>
            <a:pPr algn="just"/>
            <a:endParaRPr lang="en-US" sz="2000" dirty="0"/>
          </a:p>
        </p:txBody>
      </p:sp>
    </p:spTree>
    <p:extLst>
      <p:ext uri="{BB962C8B-B14F-4D97-AF65-F5344CB8AC3E}">
        <p14:creationId xmlns:p14="http://schemas.microsoft.com/office/powerpoint/2010/main" xmlns="" val="239895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and State Inspections</a:t>
            </a:r>
          </a:p>
        </p:txBody>
      </p:sp>
      <p:sp>
        <p:nvSpPr>
          <p:cNvPr id="3" name="Content Placeholder 2"/>
          <p:cNvSpPr>
            <a:spLocks noGrp="1"/>
          </p:cNvSpPr>
          <p:nvPr>
            <p:ph idx="1"/>
          </p:nvPr>
        </p:nvSpPr>
        <p:spPr>
          <a:xfrm>
            <a:off x="390724" y="1912291"/>
            <a:ext cx="8498834" cy="4343400"/>
          </a:xfrm>
        </p:spPr>
        <p:txBody>
          <a:bodyPr/>
          <a:lstStyle/>
          <a:p>
            <a:r>
              <a:rPr lang="en-US" dirty="0" smtClean="0"/>
              <a:t>Not all meat is considered “meat” under federal regulations</a:t>
            </a:r>
          </a:p>
          <a:p>
            <a:pPr lvl="1"/>
            <a:r>
              <a:rPr lang="en-US" dirty="0"/>
              <a:t>“Meat” includes beef, pork, sheep, and goat</a:t>
            </a:r>
          </a:p>
          <a:p>
            <a:endParaRPr lang="en-US" sz="800" dirty="0" smtClean="0"/>
          </a:p>
          <a:p>
            <a:pPr lvl="1"/>
            <a:r>
              <a:rPr lang="en-US" dirty="0" smtClean="0"/>
              <a:t>Poultry is considered separate from regulations dealing with the slaughter and processing of “meat”</a:t>
            </a:r>
          </a:p>
          <a:p>
            <a:endParaRPr lang="en-US" sz="800" dirty="0" smtClean="0"/>
          </a:p>
          <a:p>
            <a:endParaRPr lang="en-US" sz="800" dirty="0" smtClean="0"/>
          </a:p>
          <a:p>
            <a:r>
              <a:rPr lang="en-US" sz="2000" dirty="0" smtClean="0"/>
              <a:t>Meat and poultry inspection regulations will be examine separately in the following slides</a:t>
            </a:r>
            <a:endParaRPr lang="en-US" sz="2000" dirty="0"/>
          </a:p>
        </p:txBody>
      </p:sp>
      <p:pic>
        <p:nvPicPr>
          <p:cNvPr id="3074" name="Picture 2" descr="http://www.pafarmcsa.com/images/Raw-Meat-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2020" y="4315775"/>
            <a:ext cx="3454318" cy="24468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7135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341904"/>
            <a:ext cx="6169437" cy="1080675"/>
          </a:xfrm>
        </p:spPr>
        <p:txBody>
          <a:bodyPr/>
          <a:lstStyle/>
          <a:p>
            <a:r>
              <a:rPr lang="en-US" dirty="0" smtClean="0"/>
              <a:t>Meat Inspections</a:t>
            </a:r>
            <a:endParaRPr lang="en-US" dirty="0"/>
          </a:p>
        </p:txBody>
      </p:sp>
      <p:sp>
        <p:nvSpPr>
          <p:cNvPr id="3" name="Content Placeholder 2"/>
          <p:cNvSpPr>
            <a:spLocks noGrp="1"/>
          </p:cNvSpPr>
          <p:nvPr>
            <p:ph idx="1"/>
          </p:nvPr>
        </p:nvSpPr>
        <p:spPr>
          <a:xfrm>
            <a:off x="550862" y="1313954"/>
            <a:ext cx="8042276" cy="4343400"/>
          </a:xfrm>
        </p:spPr>
        <p:txBody>
          <a:bodyPr>
            <a:normAutofit/>
          </a:bodyPr>
          <a:lstStyle/>
          <a:p>
            <a:r>
              <a:rPr lang="en-US" sz="1800" dirty="0" smtClean="0"/>
              <a:t>Because FSIS has subcontracted to ADH for federal inspections, all facilities are certified and inspected according to federal standards</a:t>
            </a:r>
          </a:p>
          <a:p>
            <a:pPr lvl="1"/>
            <a:r>
              <a:rPr lang="en-US" sz="1600" dirty="0" smtClean="0"/>
              <a:t>Use the Federal Meat Inspection Act, 21 U.S.C. §§ 601-695, and accompanying regulations at 9 C.F.R. Parts 300-599</a:t>
            </a:r>
          </a:p>
          <a:p>
            <a:pPr lvl="1"/>
            <a:r>
              <a:rPr lang="en-US" sz="1600" dirty="0" smtClean="0"/>
              <a:t>If the producer is going to slaughter and process their own pigs, cattle, sheep, or goats, the facility must meet the federal standards</a:t>
            </a:r>
          </a:p>
          <a:p>
            <a:pPr lvl="1"/>
            <a:endParaRPr lang="en-US" sz="1600" dirty="0" smtClean="0"/>
          </a:p>
          <a:p>
            <a:r>
              <a:rPr lang="en-US" sz="1800" dirty="0" smtClean="0"/>
              <a:t>The facility will have to be approved for each type of animal the producer wants to slaughter</a:t>
            </a:r>
          </a:p>
          <a:p>
            <a:pPr lvl="1"/>
            <a:r>
              <a:rPr lang="en-US" sz="1600" dirty="0" smtClean="0"/>
              <a:t>For example, if the producer wants to slaughter goats and sheep, the facility will have to be approved for both goats and sheep</a:t>
            </a:r>
          </a:p>
        </p:txBody>
      </p:sp>
      <p:sp>
        <p:nvSpPr>
          <p:cNvPr id="4" name="TextBox 3"/>
          <p:cNvSpPr txBox="1"/>
          <p:nvPr/>
        </p:nvSpPr>
        <p:spPr>
          <a:xfrm>
            <a:off x="6512118" y="5088835"/>
            <a:ext cx="1441420" cy="369332"/>
          </a:xfrm>
          <a:prstGeom prst="rect">
            <a:avLst/>
          </a:prstGeom>
          <a:noFill/>
        </p:spPr>
        <p:txBody>
          <a:bodyPr wrap="none" rtlCol="0">
            <a:spAutoFit/>
          </a:bodyPr>
          <a:lstStyle/>
          <a:p>
            <a:r>
              <a:rPr lang="en-US" dirty="0" smtClean="0"/>
              <a:t>Lamb chops</a:t>
            </a:r>
            <a:endParaRPr lang="en-US" dirty="0"/>
          </a:p>
        </p:txBody>
      </p:sp>
      <p:pic>
        <p:nvPicPr>
          <p:cNvPr id="4100" name="Picture 4" descr="http://69.89.31.130/~bunkycoo/wp-content/uploads/2009/12/img_2418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78759" y="4371169"/>
            <a:ext cx="3577700" cy="23851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1901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457" y="318051"/>
            <a:ext cx="6169437" cy="1009113"/>
          </a:xfrm>
        </p:spPr>
        <p:txBody>
          <a:bodyPr/>
          <a:lstStyle/>
          <a:p>
            <a:r>
              <a:rPr lang="en-US" dirty="0"/>
              <a:t>Meat Inspections</a:t>
            </a:r>
          </a:p>
        </p:txBody>
      </p:sp>
      <p:sp>
        <p:nvSpPr>
          <p:cNvPr id="3" name="Content Placeholder 2"/>
          <p:cNvSpPr>
            <a:spLocks noGrp="1"/>
          </p:cNvSpPr>
          <p:nvPr>
            <p:ph idx="1"/>
          </p:nvPr>
        </p:nvSpPr>
        <p:spPr>
          <a:xfrm>
            <a:off x="550862" y="1520695"/>
            <a:ext cx="8042276" cy="4343400"/>
          </a:xfrm>
        </p:spPr>
        <p:txBody>
          <a:bodyPr>
            <a:normAutofit/>
          </a:bodyPr>
          <a:lstStyle/>
          <a:p>
            <a:pPr marL="0" indent="0">
              <a:buNone/>
            </a:pPr>
            <a:r>
              <a:rPr lang="en-US" sz="1800" u="sng" dirty="0" smtClean="0"/>
              <a:t>Federal standards for facilities:</a:t>
            </a:r>
          </a:p>
          <a:p>
            <a:pPr lvl="1"/>
            <a:r>
              <a:rPr lang="en-US" sz="1800" dirty="0" smtClean="0"/>
              <a:t>Facilities for different functions need to be kept separate to prevent contamination</a:t>
            </a:r>
          </a:p>
          <a:p>
            <a:pPr lvl="2"/>
            <a:r>
              <a:rPr lang="en-US" sz="1600" dirty="0" smtClean="0"/>
              <a:t>For example, the facilities to hold live animals should be separate from slaughter facilities and butchering facilities should be kept separate from slaughter facilities</a:t>
            </a:r>
          </a:p>
          <a:p>
            <a:pPr lvl="2"/>
            <a:endParaRPr lang="en-US" sz="1600" dirty="0" smtClean="0"/>
          </a:p>
          <a:p>
            <a:pPr lvl="1"/>
            <a:r>
              <a:rPr lang="en-US" sz="1800" dirty="0" smtClean="0"/>
              <a:t>Facilities need to be well lit</a:t>
            </a:r>
          </a:p>
          <a:p>
            <a:pPr lvl="1"/>
            <a:r>
              <a:rPr lang="en-US" sz="1800" dirty="0" smtClean="0"/>
              <a:t>Equipment and facilities need to be easy to wash and disinfect</a:t>
            </a:r>
            <a:endParaRPr lang="en-US" sz="1800" dirty="0"/>
          </a:p>
          <a:p>
            <a:pPr lvl="1"/>
            <a:r>
              <a:rPr lang="en-US" sz="1800" dirty="0" smtClean="0"/>
              <a:t>All equipment must be appropriate to be used on the animal being slaughtered and butchered</a:t>
            </a:r>
            <a:endParaRPr lang="en-US" sz="1800" dirty="0"/>
          </a:p>
        </p:txBody>
      </p:sp>
      <p:pic>
        <p:nvPicPr>
          <p:cNvPr id="5122" name="Picture 2" descr="http://beginningfarmers.org/wp-content/uploads/2009/11/Mobile-Unit.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t="10553"/>
          <a:stretch/>
        </p:blipFill>
        <p:spPr bwMode="auto">
          <a:xfrm>
            <a:off x="4572000" y="4444779"/>
            <a:ext cx="3307288" cy="2260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6526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44658"/>
            <a:ext cx="6169437" cy="1336956"/>
          </a:xfrm>
        </p:spPr>
        <p:txBody>
          <a:bodyPr/>
          <a:lstStyle/>
          <a:p>
            <a:r>
              <a:rPr lang="en-US" dirty="0"/>
              <a:t>Meat Inspection</a:t>
            </a:r>
          </a:p>
        </p:txBody>
      </p:sp>
      <p:sp>
        <p:nvSpPr>
          <p:cNvPr id="3" name="Content Placeholder 2"/>
          <p:cNvSpPr>
            <a:spLocks noGrp="1"/>
          </p:cNvSpPr>
          <p:nvPr>
            <p:ph idx="1"/>
          </p:nvPr>
        </p:nvSpPr>
        <p:spPr>
          <a:xfrm>
            <a:off x="550862" y="1329856"/>
            <a:ext cx="8042276" cy="4343400"/>
          </a:xfrm>
        </p:spPr>
        <p:txBody>
          <a:bodyPr>
            <a:normAutofit/>
          </a:bodyPr>
          <a:lstStyle/>
          <a:p>
            <a:r>
              <a:rPr lang="en-US" sz="1800" dirty="0" smtClean="0"/>
              <a:t>FSIS will inspect all animals in the slaughterhouse before slaughter and after slaughter to insure the animals and the carcasses are healthy and sound</a:t>
            </a:r>
          </a:p>
          <a:p>
            <a:endParaRPr lang="en-US" sz="800" dirty="0" smtClean="0"/>
          </a:p>
          <a:p>
            <a:r>
              <a:rPr lang="en-US" sz="1800" dirty="0" smtClean="0"/>
              <a:t>USDA’s Ag Marketing Service (AMS) will grade the carcasses upon the request of the processor</a:t>
            </a:r>
          </a:p>
          <a:p>
            <a:pPr lvl="1"/>
            <a:r>
              <a:rPr lang="en-US" sz="1800" dirty="0" smtClean="0"/>
              <a:t>AMS charges to grade the carcasses</a:t>
            </a:r>
          </a:p>
          <a:p>
            <a:pPr lvl="1"/>
            <a:r>
              <a:rPr lang="en-US" sz="1800" dirty="0" smtClean="0"/>
              <a:t>FSIS does not charge for the mandatory inspection process.</a:t>
            </a:r>
          </a:p>
          <a:p>
            <a:pPr lvl="1"/>
            <a:r>
              <a:rPr lang="en-US" sz="1800" dirty="0" smtClean="0"/>
              <a:t>The carcass grading varies between livestock types and are typically graded on the quality of the carcass</a:t>
            </a:r>
          </a:p>
        </p:txBody>
      </p:sp>
      <p:pic>
        <p:nvPicPr>
          <p:cNvPr id="6146" name="Picture 2" descr="http://www.oklahomafarmreport.com/wire/beefbuzz/2011/03/media/02922_BeefCarcasses.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898003" y="4046736"/>
            <a:ext cx="3625795" cy="27556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3840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06734"/>
            <a:ext cx="6169437" cy="1025015"/>
          </a:xfrm>
        </p:spPr>
        <p:txBody>
          <a:bodyPr/>
          <a:lstStyle/>
          <a:p>
            <a:r>
              <a:rPr lang="en-US" dirty="0"/>
              <a:t>Meat Inspections</a:t>
            </a:r>
          </a:p>
        </p:txBody>
      </p:sp>
      <p:sp>
        <p:nvSpPr>
          <p:cNvPr id="3" name="Content Placeholder 2"/>
          <p:cNvSpPr>
            <a:spLocks noGrp="1"/>
          </p:cNvSpPr>
          <p:nvPr>
            <p:ph idx="1"/>
          </p:nvPr>
        </p:nvSpPr>
        <p:spPr>
          <a:xfrm>
            <a:off x="550861" y="1090322"/>
            <a:ext cx="8354599" cy="4343400"/>
          </a:xfrm>
        </p:spPr>
        <p:txBody>
          <a:bodyPr>
            <a:normAutofit/>
          </a:bodyPr>
          <a:lstStyle/>
          <a:p>
            <a:pPr marL="0" indent="0">
              <a:buNone/>
            </a:pPr>
            <a:r>
              <a:rPr lang="en-US" sz="2000" b="1" dirty="0" smtClean="0"/>
              <a:t>Each facility is required to develop a “Sanitary Standard Operating Procedures” (SSOP) plan and “Hazard Analysis and Critical Control Point” (HACCP) plan</a:t>
            </a:r>
          </a:p>
          <a:p>
            <a:endParaRPr lang="en-US" sz="800" dirty="0" smtClean="0"/>
          </a:p>
          <a:p>
            <a:pPr marL="0" indent="-548640">
              <a:buNone/>
            </a:pPr>
            <a:r>
              <a:rPr lang="en-US" b="1" dirty="0" smtClean="0"/>
              <a:t>SSOP </a:t>
            </a:r>
            <a:r>
              <a:rPr lang="en-US" sz="2000" dirty="0" smtClean="0"/>
              <a:t>– A written plan developed by the facility and implemented to 	prevent direct contamination and adulteration of the product 	through the various slaughtering and butchering 	processes</a:t>
            </a:r>
          </a:p>
          <a:p>
            <a:pPr lvl="3"/>
            <a:r>
              <a:rPr lang="en-US" dirty="0" smtClean="0"/>
              <a:t>This plan should stay on file with the facility</a:t>
            </a:r>
          </a:p>
          <a:p>
            <a:pPr lvl="3"/>
            <a:r>
              <a:rPr lang="en-US" dirty="0" smtClean="0"/>
              <a:t>If FSIS find the SSOP plan to be lacking, then the facility must take corrective actions to maintain compliance</a:t>
            </a:r>
            <a:endParaRPr lang="en-US" dirty="0"/>
          </a:p>
        </p:txBody>
      </p:sp>
      <p:pic>
        <p:nvPicPr>
          <p:cNvPr id="7170" name="Picture 2" descr="http://maximusarms.com/Tennessee/wild%20boar%20hunt%2004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701856" y="4112835"/>
            <a:ext cx="2587625" cy="2466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8575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940" y="213697"/>
            <a:ext cx="6169437" cy="1336956"/>
          </a:xfrm>
        </p:spPr>
        <p:txBody>
          <a:bodyPr/>
          <a:lstStyle/>
          <a:p>
            <a:r>
              <a:rPr lang="en-US" dirty="0" smtClean="0"/>
              <a:t>Meat Inspection</a:t>
            </a:r>
            <a:endParaRPr lang="en-US" dirty="0"/>
          </a:p>
        </p:txBody>
      </p:sp>
      <p:sp>
        <p:nvSpPr>
          <p:cNvPr id="3" name="Content Placeholder 2"/>
          <p:cNvSpPr>
            <a:spLocks noGrp="1"/>
          </p:cNvSpPr>
          <p:nvPr>
            <p:ph idx="1"/>
          </p:nvPr>
        </p:nvSpPr>
        <p:spPr>
          <a:xfrm>
            <a:off x="550862" y="1401418"/>
            <a:ext cx="8042276" cy="4343400"/>
          </a:xfrm>
        </p:spPr>
        <p:txBody>
          <a:bodyPr>
            <a:normAutofit/>
          </a:bodyPr>
          <a:lstStyle/>
          <a:p>
            <a:pPr marL="0" indent="0">
              <a:buNone/>
            </a:pPr>
            <a:r>
              <a:rPr lang="en-US" sz="2000" b="1" dirty="0" smtClean="0"/>
              <a:t>HACCP plans are systematic approaches to food safety that address the hazards in the slaughter and butchering processes and look for preventive methods to avoid those hazards from occurring</a:t>
            </a:r>
          </a:p>
          <a:p>
            <a:pPr lvl="1"/>
            <a:r>
              <a:rPr lang="en-US" sz="2000" dirty="0" smtClean="0"/>
              <a:t>For example, one area of a HACCP plan would be the disinfecting and cleaning of surfaces and equipment to prevent </a:t>
            </a:r>
            <a:r>
              <a:rPr lang="en-US" sz="2000" i="1" dirty="0" smtClean="0"/>
              <a:t>E. coli</a:t>
            </a:r>
            <a:r>
              <a:rPr lang="en-US" sz="2000" dirty="0" smtClean="0"/>
              <a:t> contamination</a:t>
            </a:r>
          </a:p>
          <a:p>
            <a:pPr lvl="1"/>
            <a:r>
              <a:rPr lang="en-US" sz="2000" dirty="0" smtClean="0"/>
              <a:t>Each facility will need its own HACCP plan on file at the facility</a:t>
            </a:r>
          </a:p>
        </p:txBody>
      </p:sp>
      <p:sp>
        <p:nvSpPr>
          <p:cNvPr id="4" name="Rectangle 3"/>
          <p:cNvSpPr/>
          <p:nvPr/>
        </p:nvSpPr>
        <p:spPr>
          <a:xfrm>
            <a:off x="550862" y="4405787"/>
            <a:ext cx="4498216" cy="181588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just"/>
            <a:endParaRPr lang="en-US" sz="1400" dirty="0" smtClean="0"/>
          </a:p>
          <a:p>
            <a:pPr algn="just"/>
            <a:r>
              <a:rPr lang="en-US" sz="1400" dirty="0" smtClean="0"/>
              <a:t>A </a:t>
            </a:r>
            <a:r>
              <a:rPr lang="en-US" sz="1400" dirty="0"/>
              <a:t>producer looking at processing their own meat products to sell to consumers may want to consider looking at HACCP and SSOP workshops organized by Dr. John Marcy with the Poultry Science Department at the University of Arkansas for a better </a:t>
            </a:r>
            <a:r>
              <a:rPr lang="en-US" sz="1400" dirty="0" smtClean="0"/>
              <a:t>understanding </a:t>
            </a:r>
            <a:r>
              <a:rPr lang="en-US" sz="1400" dirty="0"/>
              <a:t>for how to develop these </a:t>
            </a:r>
            <a:r>
              <a:rPr lang="en-US" sz="1400" dirty="0" smtClean="0"/>
              <a:t>plans</a:t>
            </a:r>
          </a:p>
          <a:p>
            <a:pPr algn="just"/>
            <a:endParaRPr lang="en-US" sz="1400" dirty="0"/>
          </a:p>
        </p:txBody>
      </p:sp>
      <p:pic>
        <p:nvPicPr>
          <p:cNvPr id="16386" name="Picture 2" descr="http://www.dreamstime.com/haccp-thumb15672148.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5462546" y="4113555"/>
            <a:ext cx="2854518" cy="2617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3176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Exception to Meat Inspection</a:t>
            </a:r>
            <a:endParaRPr lang="en-US" sz="3600" dirty="0"/>
          </a:p>
        </p:txBody>
      </p:sp>
      <p:sp>
        <p:nvSpPr>
          <p:cNvPr id="3" name="Content Placeholder 2"/>
          <p:cNvSpPr>
            <a:spLocks noGrp="1"/>
          </p:cNvSpPr>
          <p:nvPr>
            <p:ph idx="1"/>
          </p:nvPr>
        </p:nvSpPr>
        <p:spPr>
          <a:xfrm>
            <a:off x="549274" y="1600201"/>
            <a:ext cx="8276673" cy="4557648"/>
          </a:xfrm>
        </p:spPr>
        <p:txBody>
          <a:bodyPr>
            <a:normAutofit/>
          </a:bodyPr>
          <a:lstStyle/>
          <a:p>
            <a:r>
              <a:rPr lang="en-US" sz="2000" dirty="0" smtClean="0"/>
              <a:t>Sell the live animal to customer for custom slaughter and processing</a:t>
            </a:r>
          </a:p>
          <a:p>
            <a:endParaRPr lang="en-US" sz="700" dirty="0" smtClean="0"/>
          </a:p>
          <a:p>
            <a:r>
              <a:rPr lang="en-US" sz="2000" dirty="0" smtClean="0"/>
              <a:t>Federal rules for inspection do not apply to facilities that process a third party’s animal for the third party’s personal consumption</a:t>
            </a:r>
          </a:p>
          <a:p>
            <a:endParaRPr lang="en-US" sz="700" dirty="0" smtClean="0"/>
          </a:p>
          <a:p>
            <a:r>
              <a:rPr lang="en-US" sz="2000" dirty="0" smtClean="0"/>
              <a:t>The plant must still have SSOP and HACCP plans and be inspected periodically</a:t>
            </a:r>
          </a:p>
          <a:p>
            <a:endParaRPr lang="en-US" sz="700" dirty="0" smtClean="0"/>
          </a:p>
          <a:p>
            <a:r>
              <a:rPr lang="en-US" sz="2000" dirty="0" smtClean="0"/>
              <a:t>The producer can simply sell the animal to the consumer over the phone then ship to the processor or let the consumer pick out their animal for processing</a:t>
            </a:r>
            <a:endParaRPr lang="en-US" sz="2000" dirty="0"/>
          </a:p>
        </p:txBody>
      </p:sp>
      <p:pic>
        <p:nvPicPr>
          <p:cNvPr id="8194" name="Picture 2" descr="http://img.ehowcdn.com/article-new/ehow/images/a07/4f/3f/different-cuts-grades-meat-1.1-800x80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029598" y="4301656"/>
            <a:ext cx="3073179" cy="23048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3462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Poultry Inspection</a:t>
            </a:r>
            <a:endParaRPr lang="en-US" dirty="0"/>
          </a:p>
        </p:txBody>
      </p:sp>
      <p:sp>
        <p:nvSpPr>
          <p:cNvPr id="3" name="Content Placeholder 2"/>
          <p:cNvSpPr>
            <a:spLocks noGrp="1"/>
          </p:cNvSpPr>
          <p:nvPr>
            <p:ph idx="1"/>
          </p:nvPr>
        </p:nvSpPr>
        <p:spPr/>
        <p:txBody>
          <a:bodyPr>
            <a:normAutofit/>
          </a:bodyPr>
          <a:lstStyle/>
          <a:p>
            <a:r>
              <a:rPr lang="en-US" sz="2000" dirty="0" smtClean="0"/>
              <a:t>Poultry inspection is governed by the </a:t>
            </a:r>
            <a:r>
              <a:rPr lang="en-US" sz="2000" i="1" dirty="0" smtClean="0"/>
              <a:t>Federal Poultry and Poultry Products Inspection Act</a:t>
            </a:r>
            <a:r>
              <a:rPr lang="en-US" sz="2000" dirty="0" smtClean="0"/>
              <a:t> (21 U.S.C. </a:t>
            </a:r>
            <a:r>
              <a:rPr lang="en-US" sz="2000" dirty="0"/>
              <a:t>§</a:t>
            </a:r>
            <a:r>
              <a:rPr lang="en-US" sz="2000" dirty="0" smtClean="0"/>
              <a:t>§ 451-471)</a:t>
            </a:r>
          </a:p>
          <a:p>
            <a:endParaRPr lang="en-US" sz="700" dirty="0" smtClean="0"/>
          </a:p>
          <a:p>
            <a:r>
              <a:rPr lang="en-US" sz="2000" dirty="0" smtClean="0"/>
              <a:t>This Act requires all poultry slaughtering and processing facilities to be inspected</a:t>
            </a:r>
          </a:p>
          <a:p>
            <a:endParaRPr lang="en-US" sz="700" dirty="0" smtClean="0"/>
          </a:p>
          <a:p>
            <a:r>
              <a:rPr lang="en-US" sz="2000" dirty="0" smtClean="0"/>
              <a:t>Poultry slaughtering and processing facilities will also be required to have a SSOP and a HACCP plan.</a:t>
            </a:r>
          </a:p>
        </p:txBody>
      </p:sp>
      <p:pic>
        <p:nvPicPr>
          <p:cNvPr id="9218" name="Picture 2" descr="http://cdn.backyardchickens.com/5/5a/5aa759aa_1932695669LL.jpe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85954" y="4043152"/>
            <a:ext cx="3875737" cy="25797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065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892" y="516834"/>
            <a:ext cx="6169437" cy="985259"/>
          </a:xfrm>
        </p:spPr>
        <p:txBody>
          <a:bodyPr/>
          <a:lstStyle/>
          <a:p>
            <a:r>
              <a:rPr lang="en-US" dirty="0"/>
              <a:t>Poultry Inspection</a:t>
            </a:r>
          </a:p>
        </p:txBody>
      </p:sp>
      <p:sp>
        <p:nvSpPr>
          <p:cNvPr id="3" name="Content Placeholder 2"/>
          <p:cNvSpPr>
            <a:spLocks noGrp="1"/>
          </p:cNvSpPr>
          <p:nvPr>
            <p:ph idx="1"/>
          </p:nvPr>
        </p:nvSpPr>
        <p:spPr>
          <a:xfrm>
            <a:off x="550861" y="1425272"/>
            <a:ext cx="8195573" cy="4343400"/>
          </a:xfrm>
        </p:spPr>
        <p:txBody>
          <a:bodyPr>
            <a:normAutofit/>
          </a:bodyPr>
          <a:lstStyle/>
          <a:p>
            <a:r>
              <a:rPr lang="en-US" sz="2000" dirty="0"/>
              <a:t>In Arkansas, FSIS conducts all poultry inspections and not </a:t>
            </a:r>
            <a:r>
              <a:rPr lang="en-US" sz="2000" dirty="0" smtClean="0"/>
              <a:t>ADH</a:t>
            </a:r>
            <a:endParaRPr lang="en-US" sz="2000" dirty="0"/>
          </a:p>
          <a:p>
            <a:pPr lvl="1"/>
            <a:r>
              <a:rPr lang="en-US" sz="2000" dirty="0"/>
              <a:t>The Poultry Inspection Act allows states to set up their own inspection programs but at this time Arkansas has not </a:t>
            </a:r>
            <a:r>
              <a:rPr lang="en-US" sz="2000" dirty="0" smtClean="0"/>
              <a:t>implemented a program</a:t>
            </a:r>
            <a:endParaRPr lang="en-US" sz="2000" dirty="0"/>
          </a:p>
          <a:p>
            <a:pPr lvl="1"/>
            <a:endParaRPr lang="en-US" sz="700" dirty="0" smtClean="0"/>
          </a:p>
          <a:p>
            <a:pPr lvl="1"/>
            <a:r>
              <a:rPr lang="en-US" sz="2000" dirty="0" smtClean="0"/>
              <a:t>Unlike with Federal Meat Inspection Act, the Poultry Inspection Act provides more than one exception to mandatory inspections.</a:t>
            </a:r>
            <a:endParaRPr lang="en-US" sz="2000" dirty="0"/>
          </a:p>
          <a:p>
            <a:endParaRPr lang="en-US" sz="2000" dirty="0"/>
          </a:p>
        </p:txBody>
      </p:sp>
      <p:pic>
        <p:nvPicPr>
          <p:cNvPr id="10242" name="Picture 2" descr="http://3.bp.blogspot.com/-EiBiXA1Czvg/TbFWPfZYlHI/AAAAAAAAAGw/QjK0tbSk3gs/s640/2011-04-17_15-27-11_265.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361815" y="3691393"/>
            <a:ext cx="3707300" cy="2768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6436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Poultry Inspection Exemptions</a:t>
            </a:r>
            <a:endParaRPr lang="en-US" dirty="0"/>
          </a:p>
        </p:txBody>
      </p:sp>
      <p:sp>
        <p:nvSpPr>
          <p:cNvPr id="3" name="Content Placeholder 2"/>
          <p:cNvSpPr>
            <a:spLocks noGrp="1"/>
          </p:cNvSpPr>
          <p:nvPr>
            <p:ph idx="1"/>
          </p:nvPr>
        </p:nvSpPr>
        <p:spPr>
          <a:xfrm>
            <a:off x="391836" y="1695616"/>
            <a:ext cx="8042276" cy="4343400"/>
          </a:xfrm>
        </p:spPr>
        <p:txBody>
          <a:bodyPr>
            <a:normAutofit/>
          </a:bodyPr>
          <a:lstStyle/>
          <a:p>
            <a:r>
              <a:rPr lang="en-US" dirty="0" smtClean="0"/>
              <a:t>Exemptions to the Poultry Inspection Act:</a:t>
            </a:r>
          </a:p>
          <a:p>
            <a:pPr marL="1089025" lvl="2" indent="-457200">
              <a:buFont typeface="+mj-lt"/>
              <a:buAutoNum type="arabicPeriod"/>
            </a:pPr>
            <a:r>
              <a:rPr lang="en-US" dirty="0" smtClean="0"/>
              <a:t>Poultry producer’s own use</a:t>
            </a:r>
          </a:p>
          <a:p>
            <a:pPr marL="1089025" lvl="2" indent="-457200">
              <a:buFont typeface="+mj-lt"/>
              <a:buAutoNum type="arabicPeriod"/>
            </a:pPr>
            <a:r>
              <a:rPr lang="en-US" dirty="0" smtClean="0"/>
              <a:t>Custom slaughter/processing</a:t>
            </a:r>
          </a:p>
          <a:p>
            <a:pPr marL="1089025" lvl="2" indent="-457200">
              <a:buFont typeface="+mj-lt"/>
              <a:buAutoNum type="arabicPeriod"/>
            </a:pPr>
            <a:r>
              <a:rPr lang="en-US" dirty="0" smtClean="0"/>
              <a:t>1,000 poultry limit</a:t>
            </a:r>
          </a:p>
          <a:p>
            <a:pPr marL="1089025" lvl="2" indent="-457200">
              <a:buFont typeface="+mj-lt"/>
              <a:buAutoNum type="arabicPeriod"/>
            </a:pPr>
            <a:r>
              <a:rPr lang="en-US" dirty="0" smtClean="0"/>
              <a:t>20,000 poultry limit</a:t>
            </a:r>
          </a:p>
          <a:p>
            <a:pPr marL="1089025" lvl="2" indent="-457200">
              <a:buFont typeface="+mj-lt"/>
              <a:buAutoNum type="arabicPeriod"/>
            </a:pPr>
            <a:r>
              <a:rPr lang="en-US" dirty="0" smtClean="0"/>
              <a:t>Poultry Producer/Grower or Other Person</a:t>
            </a:r>
          </a:p>
          <a:p>
            <a:pPr marL="1089025" lvl="2" indent="-457200">
              <a:buFont typeface="+mj-lt"/>
              <a:buAutoNum type="arabicPeriod"/>
            </a:pPr>
            <a:r>
              <a:rPr lang="en-US" dirty="0" smtClean="0"/>
              <a:t>Small Enterprise Exemption</a:t>
            </a:r>
          </a:p>
          <a:p>
            <a:pPr marL="1089025" lvl="2" indent="-457200">
              <a:buFont typeface="+mj-lt"/>
              <a:buAutoNum type="arabicPeriod"/>
            </a:pPr>
            <a:r>
              <a:rPr lang="en-US" dirty="0" smtClean="0"/>
              <a:t>Retail Exemption</a:t>
            </a:r>
          </a:p>
          <a:p>
            <a:pPr marL="469900" indent="-457200"/>
            <a:endParaRPr lang="en-US" dirty="0" smtClean="0"/>
          </a:p>
          <a:p>
            <a:pPr marL="469900" indent="-457200"/>
            <a:r>
              <a:rPr lang="en-US" sz="2000" dirty="0" smtClean="0"/>
              <a:t>FSIS provides guidance to help growers understand if they met 	any of the Exemptions.  </a:t>
            </a:r>
            <a:r>
              <a:rPr lang="en-US" sz="2000" i="1" dirty="0"/>
              <a:t>See </a:t>
            </a:r>
            <a:r>
              <a:rPr lang="en-US" sz="2000" dirty="0" smtClean="0"/>
              <a:t>http</a:t>
            </a:r>
            <a:r>
              <a:rPr lang="en-US" sz="2000" dirty="0"/>
              <a:t>://</a:t>
            </a:r>
            <a:r>
              <a:rPr lang="en-US" sz="2000" dirty="0" smtClean="0"/>
              <a:t>www.fsis.usda.gov/oppde/</a:t>
            </a:r>
          </a:p>
          <a:p>
            <a:pPr marL="12700" indent="0">
              <a:buNone/>
            </a:pPr>
            <a:r>
              <a:rPr lang="en-US" sz="2000" dirty="0" smtClean="0"/>
              <a:t>	</a:t>
            </a:r>
            <a:r>
              <a:rPr lang="en-US" sz="2000" dirty="0" err="1" smtClean="0"/>
              <a:t>rdad</a:t>
            </a:r>
            <a:r>
              <a:rPr lang="en-US" sz="2000" dirty="0" smtClean="0"/>
              <a:t>/</a:t>
            </a:r>
            <a:r>
              <a:rPr lang="en-US" sz="2000" dirty="0" err="1" smtClean="0"/>
              <a:t>fsisnotices</a:t>
            </a:r>
            <a:r>
              <a:rPr lang="en-US" sz="2000" dirty="0" smtClean="0"/>
              <a:t>/poultry_slaughter_exemption_0406.pdf</a:t>
            </a:r>
          </a:p>
        </p:txBody>
      </p:sp>
      <p:pic>
        <p:nvPicPr>
          <p:cNvPr id="11266" name="Picture 2" descr="http://www.foodpoisonjournal.com/uploads/image/usda%20fsis.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06842" y="2187078"/>
            <a:ext cx="2099752" cy="16825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42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743" y="481458"/>
            <a:ext cx="6846513" cy="1336956"/>
          </a:xfrm>
        </p:spPr>
        <p:txBody>
          <a:bodyPr/>
          <a:lstStyle/>
          <a:p>
            <a:r>
              <a:rPr lang="en-US" dirty="0" smtClean="0"/>
              <a:t>Objectives</a:t>
            </a:r>
            <a:endParaRPr lang="en-US" dirty="0"/>
          </a:p>
        </p:txBody>
      </p:sp>
      <p:sp>
        <p:nvSpPr>
          <p:cNvPr id="3" name="Content Placeholder 2"/>
          <p:cNvSpPr>
            <a:spLocks noGrp="1"/>
          </p:cNvSpPr>
          <p:nvPr>
            <p:ph idx="1"/>
          </p:nvPr>
        </p:nvSpPr>
        <p:spPr>
          <a:xfrm>
            <a:off x="549275" y="1679702"/>
            <a:ext cx="8042276" cy="4343400"/>
          </a:xfrm>
        </p:spPr>
        <p:txBody>
          <a:bodyPr>
            <a:normAutofit/>
          </a:bodyPr>
          <a:lstStyle/>
          <a:p>
            <a:r>
              <a:rPr lang="en-US" sz="2000" dirty="0"/>
              <a:t>P</a:t>
            </a:r>
            <a:r>
              <a:rPr lang="en-US" sz="2000" dirty="0" smtClean="0"/>
              <a:t>rovide a review of food safety rules and regulations that could impact a producer in fruit, vegetable or livestock operations</a:t>
            </a:r>
          </a:p>
          <a:p>
            <a:r>
              <a:rPr lang="en-US" sz="2000" dirty="0"/>
              <a:t>P</a:t>
            </a:r>
            <a:r>
              <a:rPr lang="en-US" sz="2000" dirty="0" smtClean="0"/>
              <a:t>rovide an overview of Arkansas state law requirements for the keeping of livestock on your property:</a:t>
            </a:r>
          </a:p>
          <a:p>
            <a:pPr lvl="1"/>
            <a:r>
              <a:rPr lang="en-US" sz="2000" dirty="0" smtClean="0"/>
              <a:t>Animal </a:t>
            </a:r>
            <a:r>
              <a:rPr lang="en-US" sz="2000" dirty="0"/>
              <a:t>w</a:t>
            </a:r>
            <a:r>
              <a:rPr lang="en-US" sz="2000" dirty="0" smtClean="0"/>
              <a:t>elfare laws</a:t>
            </a:r>
          </a:p>
          <a:p>
            <a:pPr lvl="1"/>
            <a:r>
              <a:rPr lang="en-US" sz="2000" dirty="0" smtClean="0"/>
              <a:t>Control of </a:t>
            </a:r>
            <a:r>
              <a:rPr lang="en-US" sz="2000" dirty="0"/>
              <a:t>a</a:t>
            </a:r>
            <a:r>
              <a:rPr lang="en-US" sz="2000" dirty="0" smtClean="0"/>
              <a:t>nimal diseases</a:t>
            </a:r>
          </a:p>
          <a:p>
            <a:pPr lvl="1"/>
            <a:r>
              <a:rPr lang="en-US" sz="2000" dirty="0" smtClean="0"/>
              <a:t>Disposal of dead animals</a:t>
            </a:r>
            <a:endParaRPr lang="en-US" sz="2000" dirty="0"/>
          </a:p>
        </p:txBody>
      </p:sp>
      <p:pic>
        <p:nvPicPr>
          <p:cNvPr id="2050" name="Picture 2" descr="http://awionline.org/sites/default/files/imagecache/slideshow/slides/lamb.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88389" y="4314739"/>
            <a:ext cx="4893503" cy="21470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1811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Poultry Inspection </a:t>
            </a:r>
            <a:r>
              <a:rPr lang="en-US" dirty="0" smtClean="0"/>
              <a:t>Exemptions</a:t>
            </a:r>
            <a:endParaRPr lang="en-US" dirty="0"/>
          </a:p>
        </p:txBody>
      </p:sp>
      <p:sp>
        <p:nvSpPr>
          <p:cNvPr id="3" name="Content Placeholder 2"/>
          <p:cNvSpPr>
            <a:spLocks noGrp="1"/>
          </p:cNvSpPr>
          <p:nvPr>
            <p:ph idx="1"/>
          </p:nvPr>
        </p:nvSpPr>
        <p:spPr>
          <a:xfrm>
            <a:off x="614473" y="1989814"/>
            <a:ext cx="8042276" cy="4343400"/>
          </a:xfrm>
        </p:spPr>
        <p:txBody>
          <a:bodyPr>
            <a:normAutofit/>
          </a:bodyPr>
          <a:lstStyle/>
          <a:p>
            <a:r>
              <a:rPr lang="en-US" dirty="0" smtClean="0"/>
              <a:t>The typical exemptions that a poultry producer will fall under are:</a:t>
            </a:r>
          </a:p>
          <a:p>
            <a:pPr lvl="2"/>
            <a:r>
              <a:rPr lang="en-US" dirty="0" smtClean="0"/>
              <a:t>Poultry producer’s own use</a:t>
            </a:r>
          </a:p>
          <a:p>
            <a:pPr lvl="2"/>
            <a:r>
              <a:rPr lang="en-US" dirty="0" smtClean="0"/>
              <a:t>Custom slaughter/processing</a:t>
            </a:r>
          </a:p>
          <a:p>
            <a:pPr lvl="2"/>
            <a:r>
              <a:rPr lang="en-US" dirty="0"/>
              <a:t>1,000 poultry </a:t>
            </a:r>
            <a:r>
              <a:rPr lang="en-US" dirty="0" smtClean="0"/>
              <a:t>limit; and</a:t>
            </a:r>
            <a:endParaRPr lang="en-US" dirty="0"/>
          </a:p>
          <a:p>
            <a:pPr lvl="2"/>
            <a:r>
              <a:rPr lang="en-US" dirty="0"/>
              <a:t>20,000 poultry </a:t>
            </a:r>
            <a:r>
              <a:rPr lang="en-US" dirty="0" smtClean="0"/>
              <a:t>limit</a:t>
            </a:r>
          </a:p>
          <a:p>
            <a:pPr lvl="1"/>
            <a:endParaRPr lang="en-US" sz="900" dirty="0" smtClean="0"/>
          </a:p>
          <a:p>
            <a:r>
              <a:rPr lang="en-US" sz="2000" dirty="0" smtClean="0"/>
              <a:t>The other three exemptions are less likely to be used by a poultry producer and will not be discussed in these slides, but these three exemptions are explained in the FSIS Guidance</a:t>
            </a:r>
            <a:endParaRPr lang="en-US" sz="2000" dirty="0"/>
          </a:p>
        </p:txBody>
      </p:sp>
    </p:spTree>
    <p:extLst>
      <p:ext uri="{BB962C8B-B14F-4D97-AF65-F5344CB8AC3E}">
        <p14:creationId xmlns:p14="http://schemas.microsoft.com/office/powerpoint/2010/main" xmlns="" val="1661962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Producer’s Own Use</a:t>
            </a:r>
            <a:endParaRPr lang="en-US" dirty="0"/>
          </a:p>
        </p:txBody>
      </p:sp>
      <p:sp>
        <p:nvSpPr>
          <p:cNvPr id="3" name="Content Placeholder 2"/>
          <p:cNvSpPr>
            <a:spLocks noGrp="1"/>
          </p:cNvSpPr>
          <p:nvPr>
            <p:ph idx="1"/>
          </p:nvPr>
        </p:nvSpPr>
        <p:spPr/>
        <p:txBody>
          <a:bodyPr>
            <a:normAutofit/>
          </a:bodyPr>
          <a:lstStyle/>
          <a:p>
            <a:r>
              <a:rPr lang="en-US" sz="2000" dirty="0" smtClean="0"/>
              <a:t>This exemption occurs when the farmer, owner, or grower of the poultry, slaughters and processes the poultry for their own personal use</a:t>
            </a:r>
          </a:p>
          <a:p>
            <a:endParaRPr lang="en-US" sz="2000" dirty="0" smtClean="0"/>
          </a:p>
          <a:p>
            <a:r>
              <a:rPr lang="en-US" sz="2000" dirty="0" smtClean="0"/>
              <a:t>Poultry slaughtered and processed under this exemption must be:</a:t>
            </a:r>
          </a:p>
          <a:p>
            <a:pPr lvl="2"/>
            <a:r>
              <a:rPr lang="en-US" dirty="0" smtClean="0"/>
              <a:t>For the private use of the owner/grower of the poultry, the owner/grower’s family, nonpaying guests, or employees</a:t>
            </a:r>
          </a:p>
          <a:p>
            <a:pPr lvl="2"/>
            <a:r>
              <a:rPr lang="en-US" dirty="0" smtClean="0"/>
              <a:t>Animals are healthy for slaughter</a:t>
            </a:r>
          </a:p>
          <a:p>
            <a:pPr lvl="2"/>
            <a:r>
              <a:rPr lang="en-US" dirty="0" smtClean="0"/>
              <a:t>Processed under sanitary conditions</a:t>
            </a:r>
          </a:p>
          <a:p>
            <a:pPr lvl="2"/>
            <a:r>
              <a:rPr lang="en-US" dirty="0" smtClean="0"/>
              <a:t>Not be donated or sold for use as human food</a:t>
            </a:r>
          </a:p>
        </p:txBody>
      </p:sp>
    </p:spTree>
    <p:extLst>
      <p:ext uri="{BB962C8B-B14F-4D97-AF65-F5344CB8AC3E}">
        <p14:creationId xmlns:p14="http://schemas.microsoft.com/office/powerpoint/2010/main" xmlns="" val="2819745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109491"/>
            <a:ext cx="6169437" cy="1336956"/>
          </a:xfrm>
        </p:spPr>
        <p:txBody>
          <a:bodyPr/>
          <a:lstStyle/>
          <a:p>
            <a:r>
              <a:rPr lang="en-US" dirty="0" smtClean="0"/>
              <a:t>Custom Slaughter/Processing</a:t>
            </a:r>
            <a:endParaRPr lang="en-US" dirty="0"/>
          </a:p>
        </p:txBody>
      </p:sp>
      <p:sp>
        <p:nvSpPr>
          <p:cNvPr id="3" name="Content Placeholder 2"/>
          <p:cNvSpPr>
            <a:spLocks noGrp="1"/>
          </p:cNvSpPr>
          <p:nvPr>
            <p:ph idx="1"/>
          </p:nvPr>
        </p:nvSpPr>
        <p:spPr>
          <a:xfrm>
            <a:off x="550862" y="1576351"/>
            <a:ext cx="8042276" cy="4343400"/>
          </a:xfrm>
        </p:spPr>
        <p:txBody>
          <a:bodyPr>
            <a:normAutofit/>
          </a:bodyPr>
          <a:lstStyle/>
          <a:p>
            <a:r>
              <a:rPr lang="en-US" sz="2000" dirty="0" smtClean="0"/>
              <a:t>With this exemption, a processor is providing a service to the owner/grower of poultry – includes a mobile slaughtering unit</a:t>
            </a:r>
          </a:p>
          <a:p>
            <a:endParaRPr lang="en-US" sz="2000" dirty="0" smtClean="0"/>
          </a:p>
          <a:p>
            <a:r>
              <a:rPr lang="en-US" sz="2000" dirty="0" smtClean="0"/>
              <a:t>To qualify for this exemption, the custom slaughter/ processing facility:</a:t>
            </a:r>
          </a:p>
          <a:p>
            <a:pPr lvl="2"/>
            <a:r>
              <a:rPr lang="en-US" dirty="0"/>
              <a:t>Can sell live poultry</a:t>
            </a:r>
          </a:p>
          <a:p>
            <a:pPr lvl="2"/>
            <a:r>
              <a:rPr lang="en-US" dirty="0" smtClean="0"/>
              <a:t>Can not be engaged in selling poultry products, meaning any poultry carcass or part of the carcass, capable of human consumption</a:t>
            </a:r>
          </a:p>
          <a:p>
            <a:pPr lvl="3"/>
            <a:r>
              <a:rPr lang="en-US" dirty="0" smtClean="0"/>
              <a:t>That is , that the processor could sell a live bird to a buyer then slaughter the bird and fall under this exception</a:t>
            </a:r>
          </a:p>
          <a:p>
            <a:pPr lvl="3"/>
            <a:endParaRPr lang="en-US" sz="800" dirty="0" smtClean="0"/>
          </a:p>
          <a:p>
            <a:pPr lvl="2"/>
            <a:r>
              <a:rPr lang="en-US" dirty="0" smtClean="0"/>
              <a:t>Poultry is healthy when slaughtered</a:t>
            </a:r>
          </a:p>
          <a:p>
            <a:pPr lvl="2"/>
            <a:r>
              <a:rPr lang="en-US" dirty="0" smtClean="0"/>
              <a:t>Slaughtered and processed in sanitary conditions</a:t>
            </a:r>
          </a:p>
          <a:p>
            <a:pPr lvl="1"/>
            <a:endParaRPr lang="en-US" sz="2000" dirty="0" smtClean="0"/>
          </a:p>
        </p:txBody>
      </p:sp>
    </p:spTree>
    <p:extLst>
      <p:ext uri="{BB962C8B-B14F-4D97-AF65-F5344CB8AC3E}">
        <p14:creationId xmlns:p14="http://schemas.microsoft.com/office/powerpoint/2010/main" xmlns="" val="757869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006" y="310100"/>
            <a:ext cx="6169437" cy="905746"/>
          </a:xfrm>
        </p:spPr>
        <p:txBody>
          <a:bodyPr/>
          <a:lstStyle/>
          <a:p>
            <a:r>
              <a:rPr lang="en-US" sz="3200" dirty="0" smtClean="0"/>
              <a:t>1,000 Limit For Producer/Grower</a:t>
            </a:r>
            <a:endParaRPr lang="en-US" sz="3200" dirty="0"/>
          </a:p>
        </p:txBody>
      </p:sp>
      <p:sp>
        <p:nvSpPr>
          <p:cNvPr id="3" name="Content Placeholder 2"/>
          <p:cNvSpPr>
            <a:spLocks noGrp="1"/>
          </p:cNvSpPr>
          <p:nvPr>
            <p:ph idx="1"/>
          </p:nvPr>
        </p:nvSpPr>
        <p:spPr>
          <a:xfrm>
            <a:off x="630375" y="1215846"/>
            <a:ext cx="8042276" cy="4343400"/>
          </a:xfrm>
        </p:spPr>
        <p:txBody>
          <a:bodyPr>
            <a:normAutofit/>
          </a:bodyPr>
          <a:lstStyle/>
          <a:p>
            <a:r>
              <a:rPr lang="en-US" sz="1800" dirty="0" smtClean="0"/>
              <a:t>A producer/grower can slaughter no more than 1,000 poultry per calendar year and be exempt from federal inspection requirements</a:t>
            </a:r>
          </a:p>
          <a:p>
            <a:endParaRPr lang="en-US" sz="800" dirty="0" smtClean="0"/>
          </a:p>
          <a:p>
            <a:r>
              <a:rPr lang="en-US" sz="1800" dirty="0" smtClean="0"/>
              <a:t>To qualify for this exception the producer/owner must:</a:t>
            </a:r>
          </a:p>
          <a:p>
            <a:pPr lvl="3"/>
            <a:r>
              <a:rPr lang="en-US" sz="1600" dirty="0" smtClean="0"/>
              <a:t>Only slaughter/process no more than 1,000 healthy birds that the producer/owner</a:t>
            </a:r>
          </a:p>
          <a:p>
            <a:pPr lvl="3"/>
            <a:r>
              <a:rPr lang="en-US" sz="1600" dirty="0" smtClean="0"/>
              <a:t>The grower can only buy and sell those poultry products produced from the grower’s poultry</a:t>
            </a:r>
          </a:p>
          <a:p>
            <a:pPr lvl="3"/>
            <a:r>
              <a:rPr lang="en-US" sz="1600" dirty="0" smtClean="0"/>
              <a:t>Slaughter and processing are done in clean and sanitary conditions</a:t>
            </a:r>
          </a:p>
          <a:p>
            <a:pPr lvl="3"/>
            <a:r>
              <a:rPr lang="en-US" sz="1600" dirty="0" smtClean="0"/>
              <a:t>Producer/grower keeps all necessary records to help FSIS enforce the exception</a:t>
            </a:r>
          </a:p>
          <a:p>
            <a:pPr lvl="3"/>
            <a:r>
              <a:rPr lang="en-US" sz="1600" dirty="0" smtClean="0"/>
              <a:t>The poultry can only be sold in-state and not across state lines</a:t>
            </a:r>
            <a:endParaRPr lang="en-US" sz="1600" dirty="0"/>
          </a:p>
        </p:txBody>
      </p:sp>
      <p:pic>
        <p:nvPicPr>
          <p:cNvPr id="12290" name="Picture 2" descr="http://porterpondfarm.files.wordpress.com/2012/05/20120529-07480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781371" y="4271238"/>
            <a:ext cx="3183972" cy="23879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1260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04895"/>
            <a:ext cx="6869540" cy="1013644"/>
          </a:xfrm>
        </p:spPr>
        <p:txBody>
          <a:bodyPr/>
          <a:lstStyle/>
          <a:p>
            <a:pPr algn="r"/>
            <a:r>
              <a:rPr lang="en-US" sz="3200" dirty="0" smtClean="0"/>
              <a:t>20,000 Limit For Producer/Grower</a:t>
            </a:r>
            <a:endParaRPr lang="en-US" sz="3200" dirty="0"/>
          </a:p>
        </p:txBody>
      </p:sp>
      <p:sp>
        <p:nvSpPr>
          <p:cNvPr id="3" name="Content Placeholder 2"/>
          <p:cNvSpPr>
            <a:spLocks noGrp="1"/>
          </p:cNvSpPr>
          <p:nvPr>
            <p:ph idx="1"/>
          </p:nvPr>
        </p:nvSpPr>
        <p:spPr>
          <a:xfrm>
            <a:off x="423641" y="1449126"/>
            <a:ext cx="8042276" cy="4343400"/>
          </a:xfrm>
        </p:spPr>
        <p:txBody>
          <a:bodyPr>
            <a:normAutofit/>
          </a:bodyPr>
          <a:lstStyle/>
          <a:p>
            <a:pPr lvl="3"/>
            <a:endParaRPr lang="en-US" sz="800" dirty="0" smtClean="0"/>
          </a:p>
          <a:p>
            <a:pPr lvl="3"/>
            <a:endParaRPr lang="en-US" sz="800"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1409990552"/>
              </p:ext>
            </p:extLst>
          </p:nvPr>
        </p:nvGraphicFramePr>
        <p:xfrm>
          <a:off x="1274652" y="1140349"/>
          <a:ext cx="7638760" cy="4165379"/>
        </p:xfrm>
        <a:graphic>
          <a:graphicData uri="http://schemas.openxmlformats.org/drawingml/2006/table">
            <a:tbl>
              <a:tblPr firstRow="1" bandRow="1">
                <a:tableStyleId>{5C22544A-7EE6-4342-B048-85BDC9FD1C3A}</a:tableStyleId>
              </a:tblPr>
              <a:tblGrid>
                <a:gridCol w="481658"/>
                <a:gridCol w="7157102"/>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To qualify for this exemption the producer/grower must:</a:t>
                      </a:r>
                    </a:p>
                  </a:txBody>
                  <a:tcPr/>
                </a:tc>
                <a:tc hMerge="1">
                  <a:txBody>
                    <a:bodyPr/>
                    <a:lstStyle/>
                    <a:p>
                      <a:endParaRPr lang="en-US" sz="1400" dirty="0"/>
                    </a:p>
                  </a:txBody>
                  <a:tcPr/>
                </a:tc>
              </a:tr>
              <a:tr h="370840">
                <a:tc>
                  <a:txBody>
                    <a:bodyPr/>
                    <a:lstStyle/>
                    <a:p>
                      <a:r>
                        <a:rPr lang="en-US" sz="1400" dirty="0" smtClean="0"/>
                        <a:t>1</a:t>
                      </a:r>
                      <a:endParaRPr lang="en-US"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400" dirty="0" smtClean="0"/>
                        <a:t>Slaughter/process no more than 20,000 poultry in a calendar year raised by the grower/producer</a:t>
                      </a:r>
                    </a:p>
                  </a:txBody>
                  <a:tcPr/>
                </a:tc>
              </a:tr>
              <a:tr h="501595">
                <a:tc>
                  <a:txBody>
                    <a:bodyPr/>
                    <a:lstStyle/>
                    <a:p>
                      <a:r>
                        <a:rPr lang="en-US" sz="1400" dirty="0" smtClean="0"/>
                        <a:t>2</a:t>
                      </a:r>
                      <a:endParaRPr lang="en-US"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400" dirty="0" smtClean="0"/>
                        <a:t>Sell only poultry products from the 20,000 poultry and not buy or sell poultry produced under another exception in the same calendar year</a:t>
                      </a:r>
                    </a:p>
                  </a:txBody>
                  <a:tcPr/>
                </a:tc>
              </a:tr>
              <a:tr h="309438">
                <a:tc>
                  <a:txBody>
                    <a:bodyPr/>
                    <a:lstStyle/>
                    <a:p>
                      <a:r>
                        <a:rPr lang="en-US" sz="1400" dirty="0" smtClean="0"/>
                        <a:t>3</a:t>
                      </a:r>
                      <a:endParaRPr lang="en-US"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400" dirty="0" smtClean="0"/>
                        <a:t>Poultry products produced are solely distributed in the state where produced</a:t>
                      </a:r>
                    </a:p>
                  </a:txBody>
                  <a:tcPr/>
                </a:tc>
              </a:tr>
              <a:tr h="320261">
                <a:tc>
                  <a:txBody>
                    <a:bodyPr/>
                    <a:lstStyle/>
                    <a:p>
                      <a:r>
                        <a:rPr lang="en-US" sz="1400" dirty="0" smtClean="0"/>
                        <a:t>4</a:t>
                      </a:r>
                      <a:endParaRPr lang="en-US"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400" dirty="0" smtClean="0"/>
                        <a:t>Poultry was healthy at slaughter and slaughtered and processed in sanitary conditions</a:t>
                      </a:r>
                    </a:p>
                  </a:txBody>
                  <a:tcPr/>
                </a:tc>
              </a:tr>
              <a:tr h="370840">
                <a:tc>
                  <a:txBody>
                    <a:bodyPr/>
                    <a:lstStyle/>
                    <a:p>
                      <a:r>
                        <a:rPr lang="en-US" sz="1400" dirty="0" smtClean="0"/>
                        <a:t>5</a:t>
                      </a:r>
                      <a:endParaRPr lang="en-US" sz="1400" dirty="0"/>
                    </a:p>
                  </a:txBody>
                  <a:tcPr/>
                </a:tc>
                <a:tc>
                  <a:txBody>
                    <a:bodyPr/>
                    <a:lstStyle/>
                    <a:p>
                      <a:pPr lvl="0"/>
                      <a:r>
                        <a:rPr lang="en-US" sz="1400" dirty="0" smtClean="0"/>
                        <a:t>Producer/grower only distributes poultry products produced under this exception.</a:t>
                      </a:r>
                      <a:r>
                        <a:rPr lang="en-US" sz="1400" baseline="0" dirty="0" smtClean="0"/>
                        <a:t> </a:t>
                      </a:r>
                    </a:p>
                    <a:p>
                      <a:pPr lvl="0"/>
                      <a:r>
                        <a:rPr lang="en-US" sz="1400" dirty="0" smtClean="0"/>
                        <a:t>For example, a producer could not provide custom slaughter/processing and also claim this exception</a:t>
                      </a:r>
                    </a:p>
                  </a:txBody>
                  <a:tcPr/>
                </a:tc>
              </a:tr>
              <a:tr h="291990">
                <a:tc>
                  <a:txBody>
                    <a:bodyPr/>
                    <a:lstStyle/>
                    <a:p>
                      <a:r>
                        <a:rPr lang="en-US" sz="1400" dirty="0" smtClean="0"/>
                        <a:t>6</a:t>
                      </a:r>
                      <a:endParaRPr lang="en-US"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400" dirty="0" smtClean="0"/>
                        <a:t>Slaughter facility is not used to process poultry for another person</a:t>
                      </a:r>
                    </a:p>
                  </a:txBody>
                  <a:tcPr/>
                </a:tc>
              </a:tr>
              <a:tr h="370840">
                <a:tc>
                  <a:txBody>
                    <a:bodyPr/>
                    <a:lstStyle/>
                    <a:p>
                      <a:r>
                        <a:rPr lang="en-US" sz="1400" dirty="0" smtClean="0"/>
                        <a:t>7</a:t>
                      </a:r>
                      <a:endParaRPr lang="en-US" sz="1400" dirty="0"/>
                    </a:p>
                  </a:txBody>
                  <a:tcPr/>
                </a:tc>
                <a:tc>
                  <a:txBody>
                    <a:bodyPr/>
                    <a:lstStyle/>
                    <a:p>
                      <a:r>
                        <a:rPr lang="en-US" sz="1400" dirty="0" smtClean="0"/>
                        <a:t>A producer/grower using the 20,000 poultry limit exemption may sell to:</a:t>
                      </a:r>
                    </a:p>
                    <a:p>
                      <a:pPr lvl="3">
                        <a:buFont typeface="Arial"/>
                        <a:buChar char="•"/>
                      </a:pPr>
                      <a:r>
                        <a:rPr lang="en-US" sz="1400" dirty="0" smtClean="0"/>
                        <a:t>Household consumers</a:t>
                      </a:r>
                    </a:p>
                    <a:p>
                      <a:pPr lvl="3">
                        <a:buFont typeface="Arial"/>
                        <a:buChar char="•"/>
                      </a:pPr>
                      <a:r>
                        <a:rPr lang="en-US" sz="1400" dirty="0" smtClean="0"/>
                        <a:t>Hotels</a:t>
                      </a:r>
                    </a:p>
                    <a:p>
                      <a:pPr lvl="3">
                        <a:buFont typeface="Arial"/>
                        <a:buChar char="•"/>
                      </a:pPr>
                      <a:r>
                        <a:rPr lang="en-US" sz="1400" dirty="0" smtClean="0"/>
                        <a:t>Retail Stores (such as grocery stores or supermarkets)</a:t>
                      </a:r>
                    </a:p>
                    <a:p>
                      <a:pPr lvl="3">
                        <a:buFont typeface="Arial"/>
                        <a:buChar char="•"/>
                      </a:pPr>
                      <a:r>
                        <a:rPr lang="en-US" sz="1400" dirty="0" smtClean="0"/>
                        <a:t>Restaurants and other similar institutions</a:t>
                      </a:r>
                    </a:p>
                  </a:txBody>
                  <a:tcPr/>
                </a:tc>
              </a:tr>
            </a:tbl>
          </a:graphicData>
        </a:graphic>
      </p:graphicFrame>
      <p:pic>
        <p:nvPicPr>
          <p:cNvPr id="13314" name="Picture 2" descr="http://cdn.backyardchickens.com/5/5a/5aa759aa_1932695669LL.jpe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8649" y="4754880"/>
            <a:ext cx="2857264" cy="1901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5400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50763"/>
            <a:ext cx="6169437" cy="1336956"/>
          </a:xfrm>
        </p:spPr>
        <p:txBody>
          <a:bodyPr/>
          <a:lstStyle/>
          <a:p>
            <a:r>
              <a:rPr lang="en-US" sz="3200" dirty="0"/>
              <a:t>Poultry Inspection Exemptions</a:t>
            </a:r>
          </a:p>
        </p:txBody>
      </p:sp>
      <p:sp>
        <p:nvSpPr>
          <p:cNvPr id="3" name="Content Placeholder 2"/>
          <p:cNvSpPr>
            <a:spLocks noGrp="1"/>
          </p:cNvSpPr>
          <p:nvPr>
            <p:ph idx="1"/>
          </p:nvPr>
        </p:nvSpPr>
        <p:spPr>
          <a:xfrm>
            <a:off x="407738" y="1454386"/>
            <a:ext cx="8042276" cy="4343400"/>
          </a:xfrm>
        </p:spPr>
        <p:txBody>
          <a:bodyPr>
            <a:normAutofit/>
          </a:bodyPr>
          <a:lstStyle/>
          <a:p>
            <a:pPr marL="0" indent="0">
              <a:buNone/>
            </a:pPr>
            <a:r>
              <a:rPr lang="en-US" sz="1800" dirty="0" smtClean="0"/>
              <a:t>Each of the 4 exemptions discussed will require that the shipping containers used to distribute the poultry products in-state to bear the following label:</a:t>
            </a:r>
          </a:p>
          <a:p>
            <a:pPr lvl="3"/>
            <a:r>
              <a:rPr lang="en-US" dirty="0" smtClean="0"/>
              <a:t>Poultry producer’s name;</a:t>
            </a:r>
          </a:p>
          <a:p>
            <a:pPr lvl="3"/>
            <a:r>
              <a:rPr lang="en-US" dirty="0" smtClean="0"/>
              <a:t>Poultry producer’s address; and</a:t>
            </a:r>
          </a:p>
          <a:p>
            <a:pPr lvl="3"/>
            <a:r>
              <a:rPr lang="en-US" dirty="0" smtClean="0"/>
              <a:t>The statement “Exempt P.L. 90-492”</a:t>
            </a:r>
          </a:p>
          <a:p>
            <a:pPr lvl="4"/>
            <a:r>
              <a:rPr lang="en-US" dirty="0" smtClean="0"/>
              <a:t>P.L. 90-492 means the Poultry Inspection Act</a:t>
            </a:r>
          </a:p>
          <a:p>
            <a:pPr lvl="3"/>
            <a:r>
              <a:rPr lang="en-US" dirty="0" smtClean="0"/>
              <a:t>Safe Handling Instructions.</a:t>
            </a:r>
            <a:endParaRPr lang="en-US" dirty="0"/>
          </a:p>
        </p:txBody>
      </p:sp>
      <p:pic>
        <p:nvPicPr>
          <p:cNvPr id="14340" name="Picture 4" descr="http://www.extension.org/sites/default/files/w/1/1d/Summary_Table_of_Exemptions_and_Limitations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57240" y="3533919"/>
            <a:ext cx="4800240" cy="32591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195757" y="5955527"/>
            <a:ext cx="1606337" cy="276999"/>
          </a:xfrm>
          <a:prstGeom prst="rect">
            <a:avLst/>
          </a:prstGeom>
          <a:noFill/>
        </p:spPr>
        <p:txBody>
          <a:bodyPr wrap="none" rtlCol="0">
            <a:spAutoFit/>
          </a:bodyPr>
          <a:lstStyle/>
          <a:p>
            <a:pPr algn="ctr"/>
            <a:r>
              <a:rPr lang="en-US" sz="1200" dirty="0" smtClean="0"/>
              <a:t>Fitzgerald et al, 2011</a:t>
            </a:r>
          </a:p>
        </p:txBody>
      </p:sp>
      <p:grpSp>
        <p:nvGrpSpPr>
          <p:cNvPr id="6" name="Group 5"/>
          <p:cNvGrpSpPr/>
          <p:nvPr/>
        </p:nvGrpSpPr>
        <p:grpSpPr>
          <a:xfrm>
            <a:off x="7531154" y="6232526"/>
            <a:ext cx="1108682" cy="389614"/>
            <a:chOff x="7105015" y="5375082"/>
            <a:chExt cx="1108682" cy="389614"/>
          </a:xfrm>
        </p:grpSpPr>
        <p:sp>
          <p:nvSpPr>
            <p:cNvPr id="5" name="Rectangle 4"/>
            <p:cNvSpPr/>
            <p:nvPr/>
          </p:nvSpPr>
          <p:spPr>
            <a:xfrm>
              <a:off x="7105015" y="5375082"/>
              <a:ext cx="1108682" cy="3896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42" name="Picture 6" descr="eXtension: more mind reach"/>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7105015" y="5375082"/>
              <a:ext cx="980480" cy="36768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637481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443433"/>
            <a:ext cx="6169437" cy="1336956"/>
          </a:xfrm>
        </p:spPr>
        <p:txBody>
          <a:bodyPr/>
          <a:lstStyle/>
          <a:p>
            <a:r>
              <a:rPr lang="en-US" sz="3200" dirty="0" smtClean="0"/>
              <a:t>Safe Handling Instructions Example</a:t>
            </a:r>
            <a:endParaRPr lang="en-US" sz="3200" dirty="0"/>
          </a:p>
        </p:txBody>
      </p:sp>
      <p:pic>
        <p:nvPicPr>
          <p:cNvPr id="4" name="Content Placeholder 3" descr="safe_handling_instructions.jpg"/>
          <p:cNvPicPr>
            <a:picLocks noGrp="1" noChangeAspect="1"/>
          </p:cNvPicPr>
          <p:nvPr>
            <p:ph idx="1"/>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p:blipFill>
        <p:spPr>
          <a:xfrm>
            <a:off x="1230382" y="1780389"/>
            <a:ext cx="7110538" cy="4075760"/>
          </a:xfrm>
        </p:spPr>
      </p:pic>
    </p:spTree>
    <p:extLst>
      <p:ext uri="{BB962C8B-B14F-4D97-AF65-F5344CB8AC3E}">
        <p14:creationId xmlns:p14="http://schemas.microsoft.com/office/powerpoint/2010/main" xmlns="" val="2912556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84407"/>
            <a:ext cx="6169437" cy="1336956"/>
          </a:xfrm>
        </p:spPr>
        <p:txBody>
          <a:bodyPr/>
          <a:lstStyle/>
          <a:p>
            <a:r>
              <a:rPr lang="en-US" sz="3600" dirty="0" smtClean="0"/>
              <a:t>Limitations to the Exemption </a:t>
            </a:r>
            <a:endParaRPr lang="en-US" sz="3600" dirty="0"/>
          </a:p>
        </p:txBody>
      </p:sp>
      <p:sp>
        <p:nvSpPr>
          <p:cNvPr id="3" name="Content Placeholder 2"/>
          <p:cNvSpPr>
            <a:spLocks noGrp="1"/>
          </p:cNvSpPr>
          <p:nvPr>
            <p:ph idx="1"/>
          </p:nvPr>
        </p:nvSpPr>
        <p:spPr>
          <a:xfrm>
            <a:off x="614473" y="1496131"/>
            <a:ext cx="8042276" cy="4343400"/>
          </a:xfrm>
        </p:spPr>
        <p:txBody>
          <a:bodyPr>
            <a:normAutofit/>
          </a:bodyPr>
          <a:lstStyle/>
          <a:p>
            <a:r>
              <a:rPr lang="en-US" sz="1800" dirty="0" smtClean="0"/>
              <a:t>A poultry producer may only claim one </a:t>
            </a:r>
            <a:r>
              <a:rPr lang="en-US" sz="1800" dirty="0"/>
              <a:t>exemption </a:t>
            </a:r>
            <a:r>
              <a:rPr lang="en-US" sz="1800" dirty="0" smtClean="0"/>
              <a:t>to operate under</a:t>
            </a:r>
          </a:p>
          <a:p>
            <a:pPr lvl="1"/>
            <a:endParaRPr lang="en-US" sz="700" dirty="0" smtClean="0"/>
          </a:p>
          <a:p>
            <a:pPr lvl="1"/>
            <a:r>
              <a:rPr lang="en-US" sz="1800" dirty="0" smtClean="0"/>
              <a:t>A poultry producer may use any </a:t>
            </a:r>
            <a:r>
              <a:rPr lang="en-US" sz="1800" dirty="0"/>
              <a:t>exemption </a:t>
            </a:r>
            <a:r>
              <a:rPr lang="en-US" sz="1800" dirty="0" smtClean="0"/>
              <a:t>they qualify for</a:t>
            </a:r>
          </a:p>
          <a:p>
            <a:pPr lvl="1"/>
            <a:endParaRPr lang="en-US" sz="800" dirty="0" smtClean="0"/>
          </a:p>
          <a:p>
            <a:pPr lvl="1"/>
            <a:r>
              <a:rPr lang="en-US" sz="1800" dirty="0" smtClean="0"/>
              <a:t>But, the poultry producer can not operate under more than one exemption simultaneously</a:t>
            </a:r>
          </a:p>
          <a:p>
            <a:pPr lvl="1"/>
            <a:endParaRPr lang="en-US" sz="700" dirty="0" smtClean="0"/>
          </a:p>
          <a:p>
            <a:pPr lvl="1"/>
            <a:r>
              <a:rPr lang="en-US" sz="1800" dirty="0" smtClean="0"/>
              <a:t>Pick the exemption that will work best for your business and meet all of your business needs</a:t>
            </a:r>
          </a:p>
          <a:p>
            <a:endParaRPr lang="en-US" sz="700" dirty="0" smtClean="0"/>
          </a:p>
          <a:p>
            <a:r>
              <a:rPr lang="en-US" sz="1800" dirty="0" smtClean="0"/>
              <a:t>FSIS will check to make sure you qualify for the exemption you claim</a:t>
            </a:r>
          </a:p>
        </p:txBody>
      </p:sp>
      <p:pic>
        <p:nvPicPr>
          <p:cNvPr id="15364" name="Picture 4" descr="http://www.foodpoisonjournal.com/uploads/image/usda%20fsis.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323785" y="4088647"/>
            <a:ext cx="2993142" cy="2398382"/>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http://www.grit.com/uploadedImages/GRT/blogs/Fixin_Fence/ChickenonIce.jpg?n=193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698128" y="4952429"/>
            <a:ext cx="2802310" cy="19055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8239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473453"/>
            <a:ext cx="6169437" cy="865989"/>
          </a:xfrm>
        </p:spPr>
        <p:txBody>
          <a:bodyPr/>
          <a:lstStyle/>
          <a:p>
            <a:r>
              <a:rPr lang="en-US" sz="3200" dirty="0"/>
              <a:t>Limitations to the Exemption </a:t>
            </a:r>
          </a:p>
        </p:txBody>
      </p:sp>
      <p:sp>
        <p:nvSpPr>
          <p:cNvPr id="3" name="Content Placeholder 2"/>
          <p:cNvSpPr>
            <a:spLocks noGrp="1"/>
          </p:cNvSpPr>
          <p:nvPr>
            <p:ph idx="1"/>
          </p:nvPr>
        </p:nvSpPr>
        <p:spPr>
          <a:xfrm>
            <a:off x="550862" y="1325527"/>
            <a:ext cx="8042276" cy="5096895"/>
          </a:xfrm>
        </p:spPr>
        <p:txBody>
          <a:bodyPr>
            <a:normAutofit/>
          </a:bodyPr>
          <a:lstStyle/>
          <a:p>
            <a:r>
              <a:rPr lang="en-US" sz="1800" dirty="0" smtClean="0"/>
              <a:t>Qualifying for and using an exemption only exempts the poultry producer from requiring the presence of FSIS inspectors during the slaughter and processing of poultry products</a:t>
            </a:r>
          </a:p>
          <a:p>
            <a:endParaRPr lang="en-US" sz="800" dirty="0" smtClean="0"/>
          </a:p>
          <a:p>
            <a:r>
              <a:rPr lang="en-US" sz="1800" dirty="0" smtClean="0"/>
              <a:t>You will still need to have HACCP and SSOP plans for the facilities</a:t>
            </a:r>
          </a:p>
          <a:p>
            <a:endParaRPr lang="en-US" sz="800" dirty="0" smtClean="0"/>
          </a:p>
          <a:p>
            <a:r>
              <a:rPr lang="en-US" sz="1800" dirty="0" smtClean="0"/>
              <a:t>Poultry producers will need to insure:</a:t>
            </a:r>
          </a:p>
          <a:p>
            <a:pPr lvl="1"/>
            <a:r>
              <a:rPr lang="en-US" sz="1800" dirty="0" smtClean="0"/>
              <a:t>All poultry is healthy when slaughtered</a:t>
            </a:r>
          </a:p>
          <a:p>
            <a:pPr lvl="1"/>
            <a:r>
              <a:rPr lang="en-US" sz="1800" dirty="0" smtClean="0"/>
              <a:t>Slaughter, processing, transportation are done in sanitary and healthy ways to ensure the poultry products are fit for human food</a:t>
            </a:r>
          </a:p>
          <a:p>
            <a:pPr lvl="1"/>
            <a:r>
              <a:rPr lang="en-US" sz="1800" dirty="0" smtClean="0"/>
              <a:t>Need to be labeled so consumer knows the poultry product is exempt from FSIS inspection</a:t>
            </a:r>
          </a:p>
        </p:txBody>
      </p:sp>
      <p:pic>
        <p:nvPicPr>
          <p:cNvPr id="16386" name="Picture 2" descr="http://www.backyardchickens.com/forum/uploads/29511_dsc06236.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463332" y="4397071"/>
            <a:ext cx="3096555" cy="23224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8268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95895"/>
            <a:ext cx="6169437" cy="961405"/>
          </a:xfrm>
        </p:spPr>
        <p:txBody>
          <a:bodyPr/>
          <a:lstStyle/>
          <a:p>
            <a:r>
              <a:rPr lang="en-US" dirty="0" smtClean="0"/>
              <a:t>Labeling </a:t>
            </a:r>
            <a:endParaRPr lang="en-US" dirty="0"/>
          </a:p>
        </p:txBody>
      </p:sp>
      <p:sp>
        <p:nvSpPr>
          <p:cNvPr id="3" name="Content Placeholder 2"/>
          <p:cNvSpPr>
            <a:spLocks noGrp="1"/>
          </p:cNvSpPr>
          <p:nvPr>
            <p:ph idx="1"/>
          </p:nvPr>
        </p:nvSpPr>
        <p:spPr>
          <a:xfrm>
            <a:off x="550862" y="1257300"/>
            <a:ext cx="8042276" cy="4343400"/>
          </a:xfrm>
        </p:spPr>
        <p:txBody>
          <a:bodyPr>
            <a:normAutofit/>
          </a:bodyPr>
          <a:lstStyle/>
          <a:p>
            <a:r>
              <a:rPr lang="en-US" sz="1900" dirty="0" smtClean="0"/>
              <a:t>FSIS is the agency in charge of regulating labeling in meat and poultry</a:t>
            </a:r>
          </a:p>
          <a:p>
            <a:endParaRPr lang="en-US" sz="800" dirty="0" smtClean="0"/>
          </a:p>
          <a:p>
            <a:r>
              <a:rPr lang="en-US" sz="1900" dirty="0" smtClean="0"/>
              <a:t>Labeling means “all labels and other written, printed or graphic matter (1) upon any article or any of its containers or wrappers, or (2) accompanying such article.” 21 U.S.C. § 601(p) or 21 U.S.C. § 453(s)</a:t>
            </a:r>
          </a:p>
          <a:p>
            <a:endParaRPr lang="en-US" sz="900" dirty="0" smtClean="0"/>
          </a:p>
          <a:p>
            <a:pPr lvl="1"/>
            <a:r>
              <a:rPr lang="en-US" sz="1900" dirty="0" smtClean="0"/>
              <a:t>This broad definition gives FSIS the authority to regulate not only the label on the meat or poultry product but any accompanying materials.</a:t>
            </a:r>
            <a:endParaRPr lang="en-US" sz="1900" dirty="0"/>
          </a:p>
        </p:txBody>
      </p:sp>
      <p:pic>
        <p:nvPicPr>
          <p:cNvPr id="17410" name="Picture 2" descr="http://3.bp.blogspot.com/-JxmhD62FTdw/TgZVjiA89KI/AAAAAAAAC_Q/NQUDrTiQG-A/s1600/poultry+shrink+bags+%252316.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955386" y="3935895"/>
            <a:ext cx="3701332" cy="2775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013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743" y="369929"/>
            <a:ext cx="6846513" cy="1336956"/>
          </a:xfrm>
        </p:spPr>
        <p:txBody>
          <a:bodyPr/>
          <a:lstStyle/>
          <a:p>
            <a:r>
              <a:rPr lang="en-US" dirty="0" smtClean="0"/>
              <a:t>Overview</a:t>
            </a:r>
            <a:endParaRPr lang="en-US" dirty="0"/>
          </a:p>
        </p:txBody>
      </p:sp>
      <p:sp>
        <p:nvSpPr>
          <p:cNvPr id="3" name="Content Placeholder 2"/>
          <p:cNvSpPr>
            <a:spLocks noGrp="1"/>
          </p:cNvSpPr>
          <p:nvPr>
            <p:ph idx="1"/>
          </p:nvPr>
        </p:nvSpPr>
        <p:spPr>
          <a:xfrm>
            <a:off x="437594" y="1600201"/>
            <a:ext cx="8301559" cy="4343400"/>
          </a:xfrm>
        </p:spPr>
        <p:txBody>
          <a:bodyPr>
            <a:normAutofit/>
          </a:bodyPr>
          <a:lstStyle/>
          <a:p>
            <a:r>
              <a:rPr lang="en-US" sz="2000" dirty="0" smtClean="0"/>
              <a:t>Direct sales of agricultural commodities to consumers is a growing market segment</a:t>
            </a:r>
          </a:p>
          <a:p>
            <a:pPr lvl="1"/>
            <a:r>
              <a:rPr lang="en-US" sz="2000" dirty="0" smtClean="0"/>
              <a:t>From 1997 to 2007, direct sales grew by 105%</a:t>
            </a:r>
          </a:p>
          <a:p>
            <a:pPr lvl="1"/>
            <a:r>
              <a:rPr lang="en-US" sz="2000" dirty="0" smtClean="0"/>
              <a:t>That is compared to a 48% increase for all agricultural sales</a:t>
            </a:r>
          </a:p>
          <a:p>
            <a:pPr lvl="1"/>
            <a:endParaRPr lang="en-US" sz="2000" dirty="0" smtClean="0"/>
          </a:p>
          <a:p>
            <a:r>
              <a:rPr lang="en-US" sz="2000" dirty="0" smtClean="0"/>
              <a:t>Consumers are demanding more locally grown products and many new producers are entering agriculture to meet this growing demand</a:t>
            </a:r>
          </a:p>
          <a:p>
            <a:endParaRPr lang="en-US" sz="2000" dirty="0" smtClean="0"/>
          </a:p>
          <a:p>
            <a:pPr lvl="1"/>
            <a:endParaRPr lang="en-US" sz="2000" dirty="0"/>
          </a:p>
        </p:txBody>
      </p:sp>
      <p:pic>
        <p:nvPicPr>
          <p:cNvPr id="3076" name="Picture 4" descr="http://healthsterling.files.wordpress.com/2011/08/farmer-market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227201">
            <a:off x="5236127" y="4233792"/>
            <a:ext cx="3152499" cy="236437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rlv.zcache.com/support_local_farmers_card-p137604258396834548envwi_400.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rot="20854598">
            <a:off x="1820849" y="4365266"/>
            <a:ext cx="3371353" cy="189241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3729710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93576"/>
            <a:ext cx="6169437" cy="1336956"/>
          </a:xfrm>
        </p:spPr>
        <p:txBody>
          <a:bodyPr/>
          <a:lstStyle/>
          <a:p>
            <a:r>
              <a:rPr lang="en-US" dirty="0" smtClean="0"/>
              <a:t>Labeling</a:t>
            </a:r>
            <a:endParaRPr lang="en-US" dirty="0"/>
          </a:p>
        </p:txBody>
      </p:sp>
      <p:sp>
        <p:nvSpPr>
          <p:cNvPr id="3" name="Content Placeholder 2"/>
          <p:cNvSpPr>
            <a:spLocks noGrp="1"/>
          </p:cNvSpPr>
          <p:nvPr>
            <p:ph idx="1"/>
          </p:nvPr>
        </p:nvSpPr>
        <p:spPr>
          <a:xfrm>
            <a:off x="550862" y="1257300"/>
            <a:ext cx="8042276" cy="4343400"/>
          </a:xfrm>
        </p:spPr>
        <p:txBody>
          <a:bodyPr>
            <a:normAutofit/>
          </a:bodyPr>
          <a:lstStyle/>
          <a:p>
            <a:pPr marL="0" indent="0">
              <a:buNone/>
            </a:pPr>
            <a:r>
              <a:rPr lang="en-US" sz="2000" dirty="0" smtClean="0"/>
              <a:t>9 C.F.R. 317.2/381 Subpart N requires that a label include 8 features:</a:t>
            </a:r>
          </a:p>
          <a:p>
            <a:pPr marL="1384300" lvl="3" indent="-457200">
              <a:buFont typeface="+mj-lt"/>
              <a:buAutoNum type="arabicPeriod"/>
            </a:pPr>
            <a:r>
              <a:rPr lang="en-US" sz="2000" dirty="0" smtClean="0"/>
              <a:t>Product name</a:t>
            </a:r>
          </a:p>
          <a:p>
            <a:pPr marL="1384300" lvl="3" indent="-457200">
              <a:buFont typeface="+mj-lt"/>
              <a:buAutoNum type="arabicPeriod"/>
            </a:pPr>
            <a:r>
              <a:rPr lang="en-US" sz="2000" dirty="0" smtClean="0"/>
              <a:t>Inspection legend and establishment number </a:t>
            </a:r>
          </a:p>
          <a:p>
            <a:pPr marL="1384300" lvl="3" indent="-457200">
              <a:buFont typeface="+mj-lt"/>
              <a:buAutoNum type="arabicPeriod"/>
            </a:pPr>
            <a:r>
              <a:rPr lang="en-US" sz="2000" dirty="0" smtClean="0"/>
              <a:t>Handling statement</a:t>
            </a:r>
          </a:p>
          <a:p>
            <a:pPr marL="1384300" lvl="3" indent="-457200">
              <a:buFont typeface="+mj-lt"/>
              <a:buAutoNum type="arabicPeriod"/>
            </a:pPr>
            <a:r>
              <a:rPr lang="en-US" sz="2000" dirty="0" smtClean="0"/>
              <a:t>Net Weight Statement</a:t>
            </a:r>
          </a:p>
          <a:p>
            <a:pPr marL="1384300" lvl="3" indent="-457200">
              <a:buFont typeface="+mj-lt"/>
              <a:buAutoNum type="arabicPeriod"/>
            </a:pPr>
            <a:r>
              <a:rPr lang="en-US" sz="2000" dirty="0" smtClean="0"/>
              <a:t>Ingredients Statement</a:t>
            </a:r>
          </a:p>
          <a:p>
            <a:pPr marL="1384300" lvl="3" indent="-457200">
              <a:buFont typeface="+mj-lt"/>
              <a:buAutoNum type="arabicPeriod"/>
            </a:pPr>
            <a:r>
              <a:rPr lang="en-US" sz="2000" dirty="0" smtClean="0"/>
              <a:t>Address Line</a:t>
            </a:r>
          </a:p>
          <a:p>
            <a:pPr marL="1384300" lvl="3" indent="-457200">
              <a:buFont typeface="+mj-lt"/>
              <a:buAutoNum type="arabicPeriod"/>
            </a:pPr>
            <a:r>
              <a:rPr lang="en-US" sz="2000" dirty="0" smtClean="0"/>
              <a:t>Nutrition facts</a:t>
            </a:r>
          </a:p>
          <a:p>
            <a:pPr marL="1384300" lvl="3" indent="-457200">
              <a:buFont typeface="+mj-lt"/>
              <a:buAutoNum type="arabicPeriod"/>
            </a:pPr>
            <a:r>
              <a:rPr lang="en-US" sz="2000" dirty="0" smtClean="0"/>
              <a:t>Safe handling instructions</a:t>
            </a:r>
          </a:p>
        </p:txBody>
      </p:sp>
      <p:pic>
        <p:nvPicPr>
          <p:cNvPr id="18434" name="Picture 2" descr="https://www.cornerstone-farm.com/magento/media/catalog/product/cache/1/image/9df78eab33525d08d6e5fb8d27136e95/l/a/label_non_inspect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37676" y="4327456"/>
            <a:ext cx="3876675" cy="2333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6783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40651"/>
            <a:ext cx="6169437" cy="1128383"/>
          </a:xfrm>
        </p:spPr>
        <p:txBody>
          <a:bodyPr/>
          <a:lstStyle/>
          <a:p>
            <a:r>
              <a:rPr lang="en-US" dirty="0" smtClean="0"/>
              <a:t>Labeling </a:t>
            </a:r>
            <a:endParaRPr lang="en-US" dirty="0"/>
          </a:p>
        </p:txBody>
      </p:sp>
      <p:sp>
        <p:nvSpPr>
          <p:cNvPr id="3" name="Content Placeholder 2"/>
          <p:cNvSpPr>
            <a:spLocks noGrp="1"/>
          </p:cNvSpPr>
          <p:nvPr>
            <p:ph idx="1"/>
          </p:nvPr>
        </p:nvSpPr>
        <p:spPr>
          <a:xfrm>
            <a:off x="550862" y="1254191"/>
            <a:ext cx="8042276" cy="3665804"/>
          </a:xfrm>
        </p:spPr>
        <p:txBody>
          <a:bodyPr>
            <a:normAutofit/>
          </a:bodyPr>
          <a:lstStyle/>
          <a:p>
            <a:r>
              <a:rPr lang="en-US" sz="2000" dirty="0" smtClean="0"/>
              <a:t>FSIS requires all labels to be approved before they are used</a:t>
            </a:r>
          </a:p>
          <a:p>
            <a:pPr lvl="1"/>
            <a:r>
              <a:rPr lang="en-US" sz="2000" dirty="0" smtClean="0"/>
              <a:t>A producer can simply submit a sketch of the label to FSIS; or</a:t>
            </a:r>
          </a:p>
          <a:p>
            <a:pPr lvl="1"/>
            <a:r>
              <a:rPr lang="en-US" sz="2000" dirty="0" smtClean="0"/>
              <a:t>Use a preapproved generic label that has no special claims such as quality, health claims or negative claims. This is one way to side step the preapproval process</a:t>
            </a:r>
          </a:p>
          <a:p>
            <a:pPr lvl="1"/>
            <a:endParaRPr lang="en-US" sz="800" dirty="0" smtClean="0"/>
          </a:p>
          <a:p>
            <a:r>
              <a:rPr lang="en-US" sz="2000" dirty="0" smtClean="0"/>
              <a:t>FSIS provides labeling guidance and changes to any regulations involving meat and poultry labeling on its website.  A producer should not be afraid to check out FSIS’s website for accurate and up-to-date information</a:t>
            </a:r>
            <a:endParaRPr lang="en-US" sz="2000" dirty="0"/>
          </a:p>
        </p:txBody>
      </p:sp>
      <p:pic>
        <p:nvPicPr>
          <p:cNvPr id="19458" name="Picture 2" descr="http://www.growersdiscountlabels.com/images/Preferred-Bird-15483-RE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9690" y="4359303"/>
            <a:ext cx="3143250" cy="23812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947105" y="6567777"/>
            <a:ext cx="2965835" cy="1033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Name, address and phone number</a:t>
            </a:r>
            <a:endParaRPr lang="en-US" sz="1200" dirty="0">
              <a:solidFill>
                <a:schemeClr val="tx1"/>
              </a:solidFill>
            </a:endParaRPr>
          </a:p>
        </p:txBody>
      </p:sp>
      <p:sp>
        <p:nvSpPr>
          <p:cNvPr id="5" name="Oval 4"/>
          <p:cNvSpPr/>
          <p:nvPr/>
        </p:nvSpPr>
        <p:spPr>
          <a:xfrm>
            <a:off x="3427013" y="5136542"/>
            <a:ext cx="1407380" cy="413468"/>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4834393" y="5287617"/>
            <a:ext cx="453224" cy="15107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5287617" y="5136542"/>
            <a:ext cx="3291840" cy="954107"/>
          </a:xfrm>
          <a:prstGeom prst="rect">
            <a:avLst/>
          </a:prstGeom>
          <a:noFill/>
        </p:spPr>
        <p:txBody>
          <a:bodyPr wrap="square" rtlCol="0">
            <a:spAutoFit/>
          </a:bodyPr>
          <a:lstStyle/>
          <a:p>
            <a:r>
              <a:rPr lang="en-US" sz="1400" dirty="0" smtClean="0"/>
              <a:t>Label provides all the correct information, but includes a claim that states that the birds are raised without hormones.  This is not allowed</a:t>
            </a:r>
            <a:endParaRPr lang="en-US" sz="1400" dirty="0"/>
          </a:p>
        </p:txBody>
      </p:sp>
    </p:spTree>
    <p:extLst>
      <p:ext uri="{BB962C8B-B14F-4D97-AF65-F5344CB8AC3E}">
        <p14:creationId xmlns:p14="http://schemas.microsoft.com/office/powerpoint/2010/main" xmlns="" val="508994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Claims</a:t>
            </a:r>
            <a:endParaRPr lang="en-US" dirty="0"/>
          </a:p>
        </p:txBody>
      </p:sp>
      <p:sp>
        <p:nvSpPr>
          <p:cNvPr id="3" name="Content Placeholder 2"/>
          <p:cNvSpPr>
            <a:spLocks noGrp="1"/>
          </p:cNvSpPr>
          <p:nvPr>
            <p:ph idx="1"/>
          </p:nvPr>
        </p:nvSpPr>
        <p:spPr/>
        <p:txBody>
          <a:bodyPr>
            <a:normAutofit/>
          </a:bodyPr>
          <a:lstStyle/>
          <a:p>
            <a:r>
              <a:rPr lang="en-US" sz="2000" dirty="0" smtClean="0"/>
              <a:t>If the producer does decide to make certain claims about their products, they could use a claim such as free range,  organic or antibiotic free depending with their specific production system</a:t>
            </a:r>
          </a:p>
          <a:p>
            <a:endParaRPr lang="en-US" sz="800" dirty="0" smtClean="0"/>
          </a:p>
          <a:p>
            <a:endParaRPr lang="en-US" sz="700" dirty="0" smtClean="0"/>
          </a:p>
          <a:p>
            <a:r>
              <a:rPr lang="en-US" sz="2000" dirty="0" smtClean="0"/>
              <a:t>FSIS provides current information on each claim on their website and the website should be consulted to avoid making illegal or incorrect claims on the label</a:t>
            </a:r>
            <a:endParaRPr lang="en-US" sz="2000" dirty="0"/>
          </a:p>
        </p:txBody>
      </p:sp>
      <p:pic>
        <p:nvPicPr>
          <p:cNvPr id="20482" name="Picture 2" descr="Growth Hormone Free Chick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8027" y="4289315"/>
            <a:ext cx="4373217" cy="15889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9791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Labeling Claims</a:t>
            </a:r>
          </a:p>
        </p:txBody>
      </p:sp>
      <p:sp>
        <p:nvSpPr>
          <p:cNvPr id="3" name="Content Placeholder 2"/>
          <p:cNvSpPr>
            <a:spLocks noGrp="1"/>
          </p:cNvSpPr>
          <p:nvPr>
            <p:ph idx="1"/>
          </p:nvPr>
        </p:nvSpPr>
        <p:spPr>
          <a:xfrm>
            <a:off x="550862" y="1695616"/>
            <a:ext cx="8179670" cy="4343400"/>
          </a:xfrm>
        </p:spPr>
        <p:txBody>
          <a:bodyPr>
            <a:normAutofit/>
          </a:bodyPr>
          <a:lstStyle/>
          <a:p>
            <a:pPr marL="0" indent="0">
              <a:buNone/>
            </a:pPr>
            <a:r>
              <a:rPr lang="en-US" sz="2800" b="1" dirty="0" smtClean="0"/>
              <a:t>Natural</a:t>
            </a:r>
            <a:endParaRPr lang="en-US" sz="2000" b="1" dirty="0" smtClean="0"/>
          </a:p>
          <a:p>
            <a:pPr lvl="1"/>
            <a:r>
              <a:rPr lang="en-US" sz="1800" dirty="0" smtClean="0"/>
              <a:t>It means “[a] product </a:t>
            </a:r>
            <a:r>
              <a:rPr lang="en-US" sz="1800" dirty="0"/>
              <a:t>containing no artificial ingredient or added color and is only minimally processed. Minimal processing means that the product was processed in a manner that does not fundamentally alter the product. The label must include a statement explaining the meaning of the term natural (such as "no artificial ingredients; minimally processed</a:t>
            </a:r>
            <a:r>
              <a:rPr lang="en-US" sz="1800" dirty="0" smtClean="0"/>
              <a:t>")”</a:t>
            </a:r>
            <a:endParaRPr lang="en-US" sz="1800" dirty="0"/>
          </a:p>
        </p:txBody>
      </p:sp>
      <p:pic>
        <p:nvPicPr>
          <p:cNvPr id="21506" name="Picture 2" descr="http://mybrandman.files.wordpress.com/2011/01/100_naturalstamp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696766">
            <a:off x="5196224" y="3569495"/>
            <a:ext cx="3364909" cy="3048408"/>
          </a:xfrm>
          <a:prstGeom prst="ellipse">
            <a:avLst/>
          </a:prstGeom>
          <a:noFill/>
          <a:extLst>
            <a:ext uri="{909E8E84-426E-40DD-AFC4-6F175D3DCCD1}">
              <a14:hiddenFill xmlns:a14="http://schemas.microsoft.com/office/drawing/2010/main" xmlns="">
                <a:solidFill>
                  <a:srgbClr val="FFFFFF"/>
                </a:solidFill>
              </a14:hiddenFill>
            </a:ext>
          </a:extLst>
        </p:spPr>
      </p:pic>
      <p:pic>
        <p:nvPicPr>
          <p:cNvPr id="5" name="Content Placeholder 3" descr="all-natural-label.jp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a:xfrm>
            <a:off x="1037880" y="4369689"/>
            <a:ext cx="3885966" cy="2098698"/>
          </a:xfrm>
          <a:prstGeom prst="rect">
            <a:avLst/>
          </a:prstGeom>
        </p:spPr>
      </p:pic>
    </p:spTree>
    <p:extLst>
      <p:ext uri="{BB962C8B-B14F-4D97-AF65-F5344CB8AC3E}">
        <p14:creationId xmlns:p14="http://schemas.microsoft.com/office/powerpoint/2010/main" xmlns="" val="2703986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Labeling Claims</a:t>
            </a:r>
          </a:p>
        </p:txBody>
      </p:sp>
      <p:sp>
        <p:nvSpPr>
          <p:cNvPr id="3" name="Content Placeholder 2"/>
          <p:cNvSpPr>
            <a:spLocks noGrp="1"/>
          </p:cNvSpPr>
          <p:nvPr>
            <p:ph idx="1"/>
          </p:nvPr>
        </p:nvSpPr>
        <p:spPr/>
        <p:txBody>
          <a:bodyPr>
            <a:normAutofit/>
          </a:bodyPr>
          <a:lstStyle/>
          <a:p>
            <a:pPr marL="0" indent="0">
              <a:buNone/>
            </a:pPr>
            <a:r>
              <a:rPr lang="en-US" sz="2800" b="1" dirty="0" smtClean="0"/>
              <a:t>Organic</a:t>
            </a:r>
            <a:r>
              <a:rPr lang="en-US" dirty="0" smtClean="0"/>
              <a:t> </a:t>
            </a:r>
          </a:p>
          <a:p>
            <a:r>
              <a:rPr lang="en-US" dirty="0" smtClean="0"/>
              <a:t>It means a product grown in accordance with NOP standards.</a:t>
            </a:r>
          </a:p>
          <a:p>
            <a:pPr lvl="1"/>
            <a:r>
              <a:rPr lang="en-US" dirty="0" smtClean="0"/>
              <a:t>NOP the federal framework to regulate the growing of organic commodities by a uniform group of standards.</a:t>
            </a:r>
          </a:p>
          <a:p>
            <a:endParaRPr lang="en-US" dirty="0" smtClean="0"/>
          </a:p>
          <a:p>
            <a:endParaRPr lang="en-US" dirty="0"/>
          </a:p>
        </p:txBody>
      </p:sp>
      <p:pic>
        <p:nvPicPr>
          <p:cNvPr id="4" name="Content Placeholder 3" descr="PLU_code_organic.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a:xfrm>
            <a:off x="4572000" y="4309606"/>
            <a:ext cx="3849986" cy="2079266"/>
          </a:xfrm>
          <a:prstGeom prst="round2SameRect">
            <a:avLst/>
          </a:prstGeom>
        </p:spPr>
      </p:pic>
      <p:pic>
        <p:nvPicPr>
          <p:cNvPr id="22530" name="Picture 2" descr="http://www.thedailygreen.com/cm/thedailygreen/images/4colorsealJPG-lg.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11195" r="10448"/>
          <a:stretch/>
        </p:blipFill>
        <p:spPr bwMode="auto">
          <a:xfrm rot="20446717">
            <a:off x="1640130" y="3961560"/>
            <a:ext cx="2430436" cy="2687502"/>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8740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Free Label</a:t>
            </a:r>
            <a:endParaRPr lang="en-US" dirty="0"/>
          </a:p>
        </p:txBody>
      </p:sp>
      <p:pic>
        <p:nvPicPr>
          <p:cNvPr id="4" name="Content Placeholder 3" descr="antibiotic_Label.jpg"/>
          <p:cNvPicPr>
            <a:picLocks noGrp="1" noChangeAspect="1"/>
          </p:cNvPicPr>
          <p:nvPr>
            <p:ph idx="1"/>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3616" r="1413"/>
          <a:stretch/>
        </p:blipFill>
        <p:spPr>
          <a:xfrm>
            <a:off x="1343770" y="3737112"/>
            <a:ext cx="4834393" cy="2749163"/>
          </a:xfrm>
        </p:spPr>
      </p:pic>
      <p:sp>
        <p:nvSpPr>
          <p:cNvPr id="3" name="Rectangle 2"/>
          <p:cNvSpPr/>
          <p:nvPr/>
        </p:nvSpPr>
        <p:spPr>
          <a:xfrm>
            <a:off x="600322" y="1612831"/>
            <a:ext cx="7724693" cy="1015663"/>
          </a:xfrm>
          <a:prstGeom prst="rect">
            <a:avLst/>
          </a:prstGeom>
        </p:spPr>
        <p:txBody>
          <a:bodyPr wrap="square">
            <a:spAutoFit/>
          </a:bodyPr>
          <a:lstStyle/>
          <a:p>
            <a:r>
              <a:rPr lang="en-US" sz="2400" b="1" dirty="0"/>
              <a:t>Antibiotic Free</a:t>
            </a:r>
          </a:p>
          <a:p>
            <a:r>
              <a:rPr lang="en-US" dirty="0"/>
              <a:t>Need sufficient documentation to show that the animals were raised without the use of antibiotics.</a:t>
            </a:r>
          </a:p>
        </p:txBody>
      </p:sp>
      <p:sp>
        <p:nvSpPr>
          <p:cNvPr id="5" name="AutoShape 2" descr="data:image/jpeg;base64,/9j/4AAQSkZJRgABAQAAAQABAAD/2wCEAAkGBhISEBQUEhQVEBUQFBAVEBAWFhQUFBUUFBAVFBQVFBYXGyYeGBojGRIUHy8gJScpLCwsFh8xNTAqNSYrLCkBCQoKDgwOGg8PGTUlHyQsNTIwMjItLjA1MCwsNSwsLTQtNS01LDAsLDA0KSwpKS0vLCwsLCwpLCwsLCwsLCksLP/AABEIAOEA4QMBIgACEQEDEQH/xAAbAAEAAgMBAQAAAAAAAAAAAAAABQYBAwQHAv/EAEUQAAIBAgQDBQMGDAUEAwAAAAABAgMRBAUSIQYxQRMiUWFxMoGRFFJyocHRFiMzNEJzkqKxsuHwU2KzwtIHNYPiFSRD/8QAGwEBAAIDAQEAAAAAAAAAAAAAAAMEAQIFBgf/xAA1EQACAQMCAwYEBQMFAAAAAAAAAQIDBBEhMRJBUQUTFCJhcVKBkaEVQrHh8CQz8SNDgsHR/9oADAMBAAIRAxEAPwD3EAAAAAAAAAAAAAAAAAAAAAAAAAAAAAAAAAAAAAAAAAAAAAAAAAAAAAAAAAAAAAAAAAAAAAAAAAAAAAAAAAAAAAAAAAAAAAAAAAAAAAAAAAAAAAAAAAAAAAAAAAAAAAAAAAAAAAAAAAAAAAAAAAAAAAAGLhyAMg+daMdogD7B8dojPaIA+gfOtGdQBkGLmQAAAAAAAAAAAAAAAAAAAAAAD5lI5sRjowTbaSXNvZAylnY6mz4lWSKpmPHdGG0L1X/l2j+0+fuK5jeNcRP2dNNeSu/i/uRUqXlKHPPsdGj2ZcVdeHC9T0meMSI3E8TUIe1VgvK6b+o8vxGOqVPbnKfq218ORoKU+0vhidOn2Gvzz+h6JX47oLk5S9Iv7bHFU/6gw6U5v1cV95SAQO/qvYuR7Ht1vl/Mt0v+oEulL4z/APU1vj6p/hx/af3FVBH42t8RMuy7X4Puy1fh7U/w4/tM+48fy60/3v6FSAV7W+Ifhdr8H3ZdKfH8etOS9Gn9x2UeO6L564+sfuuefg3V/WW5FLse2eya+Z6hh+K6EuVSPo3b+JJ0syi+TueOGyjiJQfdlKPo2v4FiPaT/NEp1Ow4/kn9T2eGKTNqqI8ownFeIhzkqi/zLf4onsBx1B7VE6fnzj9W/wBRcp3tKfPHucyt2XcUtcZXoXu4InB5zCaTjJSXinckKddMtppnNaa0ZuBhMyZMAAAAAAAAwwBc01sQord2NOPx0acHKT0qKbbPNuIOJ54huMbwp/N6y85fcVri4jRWu5es7KdzLC25sn8746jG8aP4x8tf6C9PnFNx2ZVazvUm5eC6L0RzMquQ8Rd6p8oq7d3Rf1le1l6HIlOrcpvOi5HpKdK3sZRjjV836FqBWaWdSnjoxhU1UpPZLk/xbb6eJrr5riMRXlTw8uzjC/e5bJ2cm7N8+SXiaeFnnV40yS/iNPGYpvXCxz/YtQKtQzTEYevGniJdpGbj3uftOyknZN79GfOPzCs8ZKlGt2MejdtMbU9XXxat7zKtJZxlYxnJh9owUc8LznGNNy1grfDub1Z1p0pyVVRUmpq36MrXTXNMj8BxRUhWfayc4OTTva8e9s1t08B4OeWlyQ/EqSjGTzhtr2wXQFMzDiepOsuyk4QUkla15d7dvYkOKs7dP8VTdpSV5yXNJ8kvN+P3mPB1MxXX7D8So8M5LaP39iSx3EFCk7SleS5xitTXr0RGvjel0pzf7P3mMj4WioqdZa5S3UH7MfpeLJ+OFglZQil4aUbS8PTeMNmIeLrLiyorpjLIrDcXYebs3Knf5y2+MbkxCopJNNNPk1un7ys8VrDRjbQu1e6092y8ZW5+SIvJ8zqYWolNNQnpcoPwlyml/dyTwsakOOnp6MrrtCdGr3dbDXVcvcvgKpxFnValiEqc7R0wenZxfP8AobM04ic8NGpSk6ctaU47XXdk7b9NtmQq0m1F8mWn2jSTmnvH7+xZwVfO80qww+GlGbi6kW5vbfuQf2s35VVm6sL4uNW926SW77rdvdz9xjw0lDjz/EZV9F1O7S106cyzYfFTg7wk4vy+3xLLlPGbVlV/bXL3roVUGlK4qUn5WS3FnRuFia168z13A5pGaTTTT5NciShUuePZZm86MtnePWP3eDPQcmzuNSKafP4ryZ3be6jWXqeSvbCdq+sepYwa6VS5sLRzwAAAaq07I2kTnuL7OlOXzYya9UtjDeFk2jHiaSKNxjnjq1XTi+5Te/8Amn1+HL4lcMt357t835mDy1Wo6k3Jnv7ehGhTUI8gyp8P5DedXt6Tt3dGpNfpSvb6i2EJnvEXyecYRiptrVK7atvty9GS28p6whuyveQpLhq1XpH/ALOKllEqePi4U5RpJ7SSelfinff1ZrqYDEYXESqUYdrCd9km9m9VnbdWfUnsRmaWGdaK1LQpJettnb1ZzZbxDGrSnKyjOlGUpQv0SbTT8NiwqtVriccrZlSVvbxfCpYbfEv2IqlgcRicRGpWh2UYadmmtou9knu231PvEZRKpj2505SpSveVnp/JO2/0rHXS4hqyoKpCjrbqSg4R1SslFO+y8zlpcV1pNqOHcnH2ktba3tukttyRd9rhJYWN9iBq1wlKTbbUs43PrJMFVw+JnDRKVKeyqabrxi2/fZmnJcjlJ141qcoRnbTJq2+uTTjfqr/WS8c5fyqNBwSvFScru6bhqtY4fwnqt1dFFSVFvW9VrRu1f6n4mvFWlnC1aXM34LaCScm0m9MfVHNnWRyi6EaNOU4wT1SSb31xbcrdXY4fyuYd7dOs17oN2XwiicxPE9qNKpGF+1lKLTfJxdnZpbkHmH4jHa3y7RVF9GTvK3xkvcT0XUaamtcPBVuo0oyUqb04ln0XIvRD59xBGgtMbSqNbLpHzl9x857xDGjG0GpTkrx6qKa2k/sRx5BkDb7eveUpPVGMud/nS8/BFGlSjGPeVduS6nVr3Mqku5ob830X/pnIcgcpdviLylLvRjLx+dL7EaeOKK/FS6vXF+i0tfzMtZUONcWnUhTW+hNy8nK1l8EiW3qzq103/EV72hToWjiv8s1YPDVKlbDVNEpQUaKlOzcbRk07v0PrPOGJxlqoxc4y5wSu4v0+adssxq4WnCCoucYU4OVS0rKTu2m0rKz2N2A4hq1Lt0XGChUmp97S3FN2va27TRM6lZPjilhepWVG2lHuqjfE9dtnj9Dkz3LqssPhoxpyk4ReqKi249yC3XTk/gbspjarD/6TpPk63e27rTe668vedNPiVfJu2nGzcnCME+bXm+XU+cvz+rOcFOg4RqO0anetybXNb8vIjbq8Di46LPP+ZLCVDvYyjPVpcs+3saOL8zqU9EINwU1Jyktm7O1k/r+BH0MTOjWoqnXeIVXRrjdtd5pNNNv16cjbnuLliMSsOtMIxnZSfzrbu/1JdSOoV54OtJOMZSSaTe9r+zOL+zryLFKmu6Uca426lG5rvxDnl8OcZ6Y3wj0A78ozJ0qid+6/aX2lY4b7aVPtKs3PX7Edto+LsubZMHK1o1NHqj0CUbqj5lpJHrGVY7UkTMWULhbGtxj5bfDYvGGndHpoS4oqXU8LVg6c3B8mbgAbEYK/xRTcqFRLrCVvhf7CwEdmVK8WayXEmjeEuGSl0PHgdubYF0qso9G7x9G/7RxHlZxcJOL5H0KnUVSCnHZhu272tzZSaUqlerWqxpOspqUFulpTVovfrZL4l1lFNWe6fNeKPmjQjBWjFRXOySSv7iajWVJPTVlW6tnXcU3hL9So4HFP5DiKUtpUU9n4OSuvdK/xOT/42cMPDEU294zjVXgnKUb+jWz9zLt8ip3b0RvL2npXe3vvtufcKEVHSopRs1pSVrPmrciwrxJ+VbvLKb7NcklOWywvroQvBv5t/wCSf8sDn4X/ADjFfSl/qyJ2rKFGnKSioxgnJxikvXYg6fFmGi240pRcvaajBN733ae5hOVXjcY7m0lTt+6jUmk4/fkJf91X0F/pshacYOeJ11XR3lpS/wD0alLutdf6k/heJMPUrRtTanNqKm1G6vtz52PrNsdhqE0p0VJyWq6hB9XzuTxnOLUXF5wvsVJ06dSLmprHE3z5ler15SwtC6SUKs4xaVrpKL+N29/ItOfZIsRBW7s4ey+jXWL8v4EdPinDNJOi2o+ynGFl6LoS+WZ1Sr30OzW7g1Z28V4r0NK0qscTUcYz9yW2hQnxU3NS4kl9Cm4RfJq6eIpOWnkn4rlJdJJepaIcXYZrdyXk4P7Lr6zdnWbU6KiqkHNTvZWi1t4p+pCSznAt3eH/AHY/ebP+oSlKD+TI1/RydOFVezWv2OjHcZq2mhFuT2UpL+EVuzXkXD05T7bEXvfVGL5ylz1S8F5EjkeYUKkpKjS7NxV29MVte3Nbnzi+LKVOpKDjNuEnFtWtdO225p5o5p0oYfPqS4pz4a9xUTWdOmTq4h/Nav0ftRzZb/29fqq38ZnPU4xoSTUoTknzTUWn9ZMZdWhUoxcI6YSTtCyStdpqy28SFxnSppSjzyWYzpV6zlTnny4wU2dFvA05pXVOtU1LpaSjz8tre8s2E4mo1JQhHVqqO2m1tO193yfLpck6dCMY6YxUVv3Uklvz2NdHA04O8YQi/FRSfxsKlxCovMuuPmKNnUotOElsk9OnQ4Mz4apVpa3eEnzcbb+qZzw4MoWabm2/0rpW9FYngRK4qpYUizKzoSk5OCyzhyvKlQTjGUpRe+mVrJ9WrLqdwPqnC7supG3KpL1ZKlCjDokWXhdWS9X/ABPQcFyKdw9hLWLphoWR6enHggo9EeCr1O8qSn1ZvABIQg1V6d0bTDAKbxHkqqLzW8X4f0KJXw8oScZKzX97HseKwykirZ1kKkuXo+qKN1aKt5ludaw7Rds+GWsf0KCDtxuVTpvldeP3nEcKdOVN4kj1tKtCtHig8oAxKaXN2u0l6vkjKZoSZOLPPzar9CRRsoq0Y1b11qhpltZvfa3L3l5zz82q/QkUzhzAwq19E1eOmTtdrdWtyOtZtKjNs892mpSuqajjPqTmCxuAdSCpwtNyjoemS719upwca/lofq/9zLBQ4bw8JKUYNOLTT1Se65dSv8a/lofq/wDczFvKEq64G9nuZvKdSFpJVEt1sZwMsH8l/G6e0tPpLXe707r3HBw2pfKqenxer6Nne53YXhyNTCKpC/ad52vtLTJ7Wts7I0cK5l2VZRdtNW0W7K6f6O/hfa3mWcrgqcDy+hRUZd7R7xKK5Nc/c7+OOdL0n9hwZPi8JGnavBzlqe9m9rK3J+TO/jjnS9J/YcuR0sG6X49xU9TteU09NlbaL9TSljwyzn5E1dN30uFr/ltsTuRV8NNz7CGhpLU7NbNu3N+RUc7/ADmt+sqfzMuOULCxclh3FtpOSUpy2XL2n5/WU7O/zmt+sqfzM1tP70sZ25m/aGfDQzjOXtsTMcwy+35J/sv/AJFky2VN0oOktMGm4rlZXf23IKOHy2y70P26v3k9l7p9nHsmnBXUWm2tnvu9+ZUuWmtFL5nRsVJS8zjt+Xc6ADjxOb0oXWpSkr91NdLXu+S5opxi5aJHSlOMFmTOwEXOdWt7N6cGlaXstpxXXd33e1ly5kjleVuEFCLlJXb1S83d8v73JFRb0Wr6EErmMfNLSPVmxK5NZRljb3Rty3Jb9C35ZlKj0Oxa2fdeaW55rtDtJ1/9OnpH9TflOB0pE1FHxSpWNp0DjAAAAAAGGjRWw6Z0AAr+OydPoVjMeGlzSs/FHosoXOatgk+hpOEZrElkkp1Z0nmDweR47IpWs1qW9rbPk1/Bsg62VVYX0TafzZXXTl4c23yPZsTkyfQiMVw95FOVlH8jwdSHas3/AHY59VozzqvhddJwm/ajpk16btHBlnDdOhU1xlOTs1Z6bb28F5F8xPDS8LehwVcgkuV/gU3aXEE4xejOku0bOrJTmsNbZREEXmvD8K81KUpRcVa0beN+qLDPKZrzNTwM10K0aNek8pMvSubSvHhlJNEfl+CVGmoRbajezdr7tvp6kTW4Poyk5apx1Nuy02V3fbYsbw0/msx2EvBmIutBtrOptKNrUiovDS21InM8ihXUNcpLQmrq13e127rnscH4FUfn1P3f+JZOwl4MysPL5rNoVLiKxHJpUo2c3xTxn3IfKuHoUJuUZSba0961uafReRz4vhKlUqSm5TTnJyaWm1277bFiWDn4GyOXTZvFXLlxLOSObsFDgbWEVT8CqPz6n7v/ABJjL8CqNNQi21G9m7X3d/tJqnk0mdlHh/yuTeHuaqxN6FRXtjbvNKOvp+5T6eUzldVJtrVe0d77SVnfp3lt5Eng8kStpilb9J7yu+buW/DcPeRLYXIF4FqNl8cvpoUKnaj/ANuOPV6sqeEyRvmrlgwGQ+RYsPlKXQkKeGSLsKcYLEVg5dWtUqvM3kj8Hlaj0JOnSsfaRk3IgAAAAAAAAAAAAAADDia5UEzaADkqYFM5amVJ9CVABA1MkXgc08hXgWaxjQgCqS4fXga3w95Fu7NDskAVH8HvIyuHl4Ft7FDskAVeHD68DfDIV4Fi7NGdKAIWnkq8Dpp5Yl0JGxkA5oYNI3RpI+wAYsZAAAAAAAAAAAAAAAAAAAAAAAAAAAAAAAAAAAAAAAAAAAAAAAAAAAAAAAAAAAAAAAAAAAAAAAAAAAAAAAAAAAAAAAAAAAAAAAAAAAAAAAAAAAAAAAAAAAAAAAAAAAAAAAAAAAAAAAAAAAAAAAAAAAAAAAAAAAAAAAAAAAAAAAAAAAAAAAAAAAAAAAAAAAAAAAP/2Q=="/>
          <p:cNvSpPr>
            <a:spLocks noChangeAspect="1" noChangeArrowheads="1"/>
          </p:cNvSpPr>
          <p:nvPr/>
        </p:nvSpPr>
        <p:spPr bwMode="auto">
          <a:xfrm>
            <a:off x="63500" y="-1035050"/>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6" name="Picture 4" descr="http://img4-3.realsimple.timeinc.net/images/food-recipes/tools-products/0813/label-no-antibiotics_300.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1468" r="3322" b="8561"/>
          <a:stretch/>
        </p:blipFill>
        <p:spPr bwMode="auto">
          <a:xfrm rot="1343269">
            <a:off x="6015686" y="2496710"/>
            <a:ext cx="2762554" cy="2719346"/>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133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332115"/>
            <a:ext cx="6169437" cy="1336956"/>
          </a:xfrm>
        </p:spPr>
        <p:txBody>
          <a:bodyPr/>
          <a:lstStyle/>
          <a:p>
            <a:r>
              <a:rPr lang="en-US" dirty="0"/>
              <a:t>Labeling Claims</a:t>
            </a:r>
          </a:p>
        </p:txBody>
      </p:sp>
      <p:sp>
        <p:nvSpPr>
          <p:cNvPr id="3" name="Content Placeholder 2"/>
          <p:cNvSpPr>
            <a:spLocks noGrp="1"/>
          </p:cNvSpPr>
          <p:nvPr>
            <p:ph idx="1"/>
          </p:nvPr>
        </p:nvSpPr>
        <p:spPr>
          <a:xfrm>
            <a:off x="550862" y="1536589"/>
            <a:ext cx="8042276" cy="4343400"/>
          </a:xfrm>
        </p:spPr>
        <p:txBody>
          <a:bodyPr>
            <a:normAutofit/>
          </a:bodyPr>
          <a:lstStyle/>
          <a:p>
            <a:pPr marL="0" indent="0">
              <a:buNone/>
            </a:pPr>
            <a:r>
              <a:rPr lang="en-US" sz="2800" b="1" dirty="0" smtClean="0"/>
              <a:t>Hormone Free </a:t>
            </a:r>
          </a:p>
          <a:p>
            <a:pPr lvl="1"/>
            <a:r>
              <a:rPr lang="en-US" dirty="0" smtClean="0"/>
              <a:t>It is used mainly with marketing of beef that no hormones were used in the raising of the cattle</a:t>
            </a:r>
          </a:p>
          <a:p>
            <a:pPr lvl="2"/>
            <a:r>
              <a:rPr lang="en-US" b="1" u="sng" dirty="0" smtClean="0"/>
              <a:t>No hormones are allowed or used in poultry production and thus this claim is not approved</a:t>
            </a:r>
          </a:p>
        </p:txBody>
      </p:sp>
      <p:pic>
        <p:nvPicPr>
          <p:cNvPr id="4" name="Content Placeholder 3" descr="Homegrown grass-fed beef hot dogs.jpg"/>
          <p:cNvPicPr>
            <a:picLocks noChangeAspect="1"/>
          </p:cNvPicPr>
          <p:nvPr/>
        </p:nvPicPr>
        <p:blipFill rotWithShape="1">
          <a:blip r:embed="rId2" cstate="email">
            <a:extLst>
              <a:ext uri="{28A0092B-C50C-407E-A947-70E740481C1C}">
                <a14:useLocalDpi xmlns:a14="http://schemas.microsoft.com/office/drawing/2010/main" xmlns="" val="0"/>
              </a:ext>
            </a:extLst>
          </a:blip>
          <a:srcRect l="12596" r="5820"/>
          <a:stretch/>
        </p:blipFill>
        <p:spPr>
          <a:xfrm>
            <a:off x="707667" y="4179487"/>
            <a:ext cx="3625794" cy="2400216"/>
          </a:xfrm>
          <a:prstGeom prst="roundRect">
            <a:avLst/>
          </a:prstGeom>
        </p:spPr>
      </p:pic>
      <p:pic>
        <p:nvPicPr>
          <p:cNvPr id="25602" name="Picture 2" descr="http://www.lowdensitylifestyle.com/media/uploads/2009/09/good-turkey-meat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778788">
            <a:off x="5534835" y="3808225"/>
            <a:ext cx="3011137" cy="235729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rot="690481">
            <a:off x="5417239" y="5276497"/>
            <a:ext cx="2324769" cy="52022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34434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70343"/>
            <a:ext cx="6169437" cy="897795"/>
          </a:xfrm>
        </p:spPr>
        <p:txBody>
          <a:bodyPr/>
          <a:lstStyle/>
          <a:p>
            <a:r>
              <a:rPr lang="en-US" dirty="0" smtClean="0"/>
              <a:t>Labeling </a:t>
            </a:r>
            <a:endParaRPr lang="en-US" dirty="0"/>
          </a:p>
        </p:txBody>
      </p:sp>
      <p:sp>
        <p:nvSpPr>
          <p:cNvPr id="3" name="Content Placeholder 2"/>
          <p:cNvSpPr>
            <a:spLocks noGrp="1"/>
          </p:cNvSpPr>
          <p:nvPr>
            <p:ph idx="1"/>
          </p:nvPr>
        </p:nvSpPr>
        <p:spPr>
          <a:xfrm>
            <a:off x="550862" y="1321905"/>
            <a:ext cx="8042276" cy="4343400"/>
          </a:xfrm>
        </p:spPr>
        <p:txBody>
          <a:bodyPr>
            <a:normAutofit/>
          </a:bodyPr>
          <a:lstStyle/>
          <a:p>
            <a:pPr marL="0" indent="0">
              <a:buNone/>
            </a:pPr>
            <a:r>
              <a:rPr lang="en-US" b="1" dirty="0" smtClean="0"/>
              <a:t>Grass </a:t>
            </a:r>
            <a:r>
              <a:rPr lang="en-US" b="1" dirty="0"/>
              <a:t>Fed</a:t>
            </a:r>
          </a:p>
          <a:p>
            <a:r>
              <a:rPr lang="en-US" sz="2000" dirty="0"/>
              <a:t>It means the animal has had access to grass, forbs, or cereal or grain crops in their pre-grain state. </a:t>
            </a:r>
            <a:r>
              <a:rPr lang="en-US" sz="2000" dirty="0" smtClean="0"/>
              <a:t>The </a:t>
            </a:r>
            <a:r>
              <a:rPr lang="en-US" sz="2000" dirty="0"/>
              <a:t>animal can not be fed grains or a grain byproduct at any point during its life</a:t>
            </a:r>
          </a:p>
          <a:p>
            <a:endParaRPr lang="en-US" sz="800" dirty="0"/>
          </a:p>
          <a:p>
            <a:pPr marL="0" indent="0">
              <a:buNone/>
            </a:pPr>
            <a:r>
              <a:rPr lang="en-US" b="1" dirty="0"/>
              <a:t>Free Range </a:t>
            </a:r>
          </a:p>
          <a:p>
            <a:r>
              <a:rPr lang="en-US" sz="2000" dirty="0"/>
              <a:t>It means the poultry has had access to the outdoors and producer has records to </a:t>
            </a:r>
            <a:r>
              <a:rPr lang="en-US" sz="2000" dirty="0" smtClean="0"/>
              <a:t>prove this</a:t>
            </a:r>
            <a:endParaRPr lang="en-US" sz="2000" dirty="0"/>
          </a:p>
          <a:p>
            <a:endParaRPr lang="en-US" sz="2000" dirty="0"/>
          </a:p>
        </p:txBody>
      </p:sp>
      <p:pic>
        <p:nvPicPr>
          <p:cNvPr id="24578" name="Picture 2" descr="http://creamrichfarm.com/images/may12%20062.jpg"/>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093336" y="4023394"/>
            <a:ext cx="3128314" cy="2346236"/>
          </a:xfrm>
          <a:prstGeom prst="rect">
            <a:avLst/>
          </a:prstGeom>
          <a:noFill/>
          <a:extLst>
            <a:ext uri="{909E8E84-426E-40DD-AFC4-6F175D3DCCD1}">
              <a14:hiddenFill xmlns:a14="http://schemas.microsoft.com/office/drawing/2010/main" xmlns="">
                <a:solidFill>
                  <a:srgbClr val="FFFFFF"/>
                </a:solidFill>
              </a14:hiddenFill>
            </a:ext>
          </a:extLst>
        </p:spPr>
      </p:pic>
      <p:pic>
        <p:nvPicPr>
          <p:cNvPr id="24580" name="Picture 4" descr="http://noshmeat.com/files/8313/0214/3687/Free_Roaming_Free_Range_Cage_Free_Label_Collag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586885">
            <a:off x="1825040" y="4237913"/>
            <a:ext cx="2188163" cy="21881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0374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Labeling Claims</a:t>
            </a:r>
          </a:p>
        </p:txBody>
      </p:sp>
      <p:sp>
        <p:nvSpPr>
          <p:cNvPr id="3" name="Content Placeholder 2"/>
          <p:cNvSpPr>
            <a:spLocks noGrp="1"/>
          </p:cNvSpPr>
          <p:nvPr>
            <p:ph idx="1"/>
          </p:nvPr>
        </p:nvSpPr>
        <p:spPr>
          <a:xfrm>
            <a:off x="550862" y="1566408"/>
            <a:ext cx="8042276" cy="4343400"/>
          </a:xfrm>
        </p:spPr>
        <p:txBody>
          <a:bodyPr/>
          <a:lstStyle/>
          <a:p>
            <a:pPr marL="0" indent="0">
              <a:buNone/>
            </a:pPr>
            <a:r>
              <a:rPr lang="en-US" sz="2800" b="1" dirty="0" smtClean="0"/>
              <a:t>Fresh</a:t>
            </a:r>
            <a:r>
              <a:rPr lang="en-US" dirty="0" smtClean="0"/>
              <a:t> </a:t>
            </a:r>
          </a:p>
          <a:p>
            <a:r>
              <a:rPr lang="en-US" dirty="0" smtClean="0"/>
              <a:t>It means that the product has never had an internal temperature of less than 20ºF</a:t>
            </a:r>
            <a:endParaRPr lang="en-US" dirty="0"/>
          </a:p>
        </p:txBody>
      </p:sp>
      <p:pic>
        <p:nvPicPr>
          <p:cNvPr id="4" name="Picture 3" descr="Fresh ex.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4596622" y="3737113"/>
            <a:ext cx="3426244" cy="2242270"/>
          </a:xfrm>
          <a:prstGeom prst="rect">
            <a:avLst/>
          </a:prstGeom>
        </p:spPr>
      </p:pic>
      <p:pic>
        <p:nvPicPr>
          <p:cNvPr id="26626" name="Picture 2" descr="http://www.nuggetmarket.com/media/images/beef-label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21182162">
            <a:off x="1338041" y="3467388"/>
            <a:ext cx="2224143" cy="27060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0523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310" y="149235"/>
            <a:ext cx="6169437" cy="1336956"/>
          </a:xfrm>
        </p:spPr>
        <p:txBody>
          <a:bodyPr/>
          <a:lstStyle/>
          <a:p>
            <a:r>
              <a:rPr lang="en-US" dirty="0" smtClean="0"/>
              <a:t>Religious Labeling Claims</a:t>
            </a:r>
            <a:endParaRPr lang="en-US" dirty="0"/>
          </a:p>
        </p:txBody>
      </p:sp>
      <p:sp>
        <p:nvSpPr>
          <p:cNvPr id="3" name="Content Placeholder 2"/>
          <p:cNvSpPr>
            <a:spLocks noGrp="1"/>
          </p:cNvSpPr>
          <p:nvPr>
            <p:ph idx="1"/>
          </p:nvPr>
        </p:nvSpPr>
        <p:spPr>
          <a:xfrm>
            <a:off x="550862" y="1257300"/>
            <a:ext cx="8042276" cy="4343400"/>
          </a:xfrm>
        </p:spPr>
        <p:txBody>
          <a:bodyPr/>
          <a:lstStyle/>
          <a:p>
            <a:r>
              <a:rPr lang="en-US" dirty="0" smtClean="0"/>
              <a:t>Certain religions require animals to be slaughtered in appropriate ways for that religions dietary laws</a:t>
            </a:r>
          </a:p>
          <a:p>
            <a:pPr lvl="1"/>
            <a:r>
              <a:rPr lang="en-US" dirty="0" smtClean="0"/>
              <a:t>For example, the meat should be slaughtered according to Kosher standards in order to be suitable for Jewish dietary laws</a:t>
            </a:r>
          </a:p>
          <a:p>
            <a:pPr lvl="1"/>
            <a:endParaRPr lang="en-US" sz="900" dirty="0" smtClean="0"/>
          </a:p>
          <a:p>
            <a:r>
              <a:rPr lang="en-US" dirty="0" smtClean="0"/>
              <a:t>Religious labeling claims include:</a:t>
            </a:r>
          </a:p>
          <a:p>
            <a:pPr lvl="1"/>
            <a:r>
              <a:rPr lang="en-US" dirty="0" smtClean="0"/>
              <a:t>Kosher to qualify for Jewish dietary law</a:t>
            </a:r>
          </a:p>
          <a:p>
            <a:pPr lvl="1"/>
            <a:r>
              <a:rPr lang="en-US" dirty="0" smtClean="0"/>
              <a:t>Halal to qualify for Islamic laws</a:t>
            </a:r>
          </a:p>
          <a:p>
            <a:pPr marL="349250" lvl="1" indent="0">
              <a:buNone/>
            </a:pPr>
            <a:endParaRPr lang="en-US" dirty="0"/>
          </a:p>
        </p:txBody>
      </p:sp>
      <p:pic>
        <p:nvPicPr>
          <p:cNvPr id="27650" name="Picture 2" descr="http://3.bp.blogspot.com/-TXs_Pe9beoI/TtaqzDpbaoI/AAAAAAAAAGM/Vp24-zBEWqw/s1600/megan+levy+-+kosher+chicken+with+other+info.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l="-8139" t="21804" r="35334" b="-3184"/>
          <a:stretch/>
        </p:blipFill>
        <p:spPr bwMode="auto">
          <a:xfrm rot="20982736">
            <a:off x="6684713" y="3588857"/>
            <a:ext cx="2184861" cy="3269910"/>
          </a:xfrm>
          <a:prstGeom prst="ellipse">
            <a:avLst/>
          </a:prstGeom>
          <a:noFill/>
          <a:extLst>
            <a:ext uri="{909E8E84-426E-40DD-AFC4-6F175D3DCCD1}">
              <a14:hiddenFill xmlns:a14="http://schemas.microsoft.com/office/drawing/2010/main" xmlns="">
                <a:solidFill>
                  <a:srgbClr val="FFFFFF"/>
                </a:solidFill>
              </a14:hiddenFill>
            </a:ext>
          </a:extLst>
        </p:spPr>
      </p:pic>
      <p:pic>
        <p:nvPicPr>
          <p:cNvPr id="27654" name="Picture 6" descr="Kosher Certification Food Labels"/>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895988" y="5223812"/>
            <a:ext cx="2245542" cy="1526970"/>
          </a:xfrm>
          <a:prstGeom prst="rect">
            <a:avLst/>
          </a:prstGeom>
          <a:noFill/>
          <a:extLst>
            <a:ext uri="{909E8E84-426E-40DD-AFC4-6F175D3DCCD1}">
              <a14:hiddenFill xmlns:a14="http://schemas.microsoft.com/office/drawing/2010/main" xmlns="">
                <a:solidFill>
                  <a:srgbClr val="FFFFFF"/>
                </a:solidFill>
              </a14:hiddenFill>
            </a:ext>
          </a:extLst>
        </p:spPr>
      </p:pic>
      <p:pic>
        <p:nvPicPr>
          <p:cNvPr id="27652" name="Picture 4" descr="http://www.stampfrancisco.com/Images/Thumbs2/13-01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540" t="6817" r="8992" b="7479"/>
          <a:stretch/>
        </p:blipFill>
        <p:spPr bwMode="auto">
          <a:xfrm rot="269480">
            <a:off x="5861598" y="5303809"/>
            <a:ext cx="1343771" cy="1470415"/>
          </a:xfrm>
          <a:prstGeom prst="ellipse">
            <a:avLst/>
          </a:prstGeom>
          <a:noFill/>
          <a:extLst>
            <a:ext uri="{909E8E84-426E-40DD-AFC4-6F175D3DCCD1}">
              <a14:hiddenFill xmlns:a14="http://schemas.microsoft.com/office/drawing/2010/main" xmlns="">
                <a:solidFill>
                  <a:srgbClr val="FFFFFF"/>
                </a:solidFill>
              </a14:hiddenFill>
            </a:ext>
          </a:extLst>
        </p:spPr>
      </p:pic>
      <p:pic>
        <p:nvPicPr>
          <p:cNvPr id="27656" name="Picture 8" descr="http://blog.naseeb.com/wp-content/uploads/2010/12/halal.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59747" y="4552758"/>
            <a:ext cx="1657323" cy="21193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833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743" y="263245"/>
            <a:ext cx="6846513" cy="1336956"/>
          </a:xfrm>
        </p:spPr>
        <p:txBody>
          <a:bodyPr/>
          <a:lstStyle/>
          <a:p>
            <a:r>
              <a:rPr lang="en-US" dirty="0" smtClean="0"/>
              <a:t>Overview</a:t>
            </a:r>
            <a:endParaRPr lang="en-US" dirty="0"/>
          </a:p>
        </p:txBody>
      </p:sp>
      <p:sp>
        <p:nvSpPr>
          <p:cNvPr id="3" name="Content Placeholder 2"/>
          <p:cNvSpPr>
            <a:spLocks noGrp="1"/>
          </p:cNvSpPr>
          <p:nvPr>
            <p:ph idx="1"/>
          </p:nvPr>
        </p:nvSpPr>
        <p:spPr>
          <a:xfrm>
            <a:off x="549275" y="1600201"/>
            <a:ext cx="7938591" cy="4343400"/>
          </a:xfrm>
        </p:spPr>
        <p:txBody>
          <a:bodyPr>
            <a:normAutofit/>
          </a:bodyPr>
          <a:lstStyle/>
          <a:p>
            <a:pPr marL="274320">
              <a:lnSpc>
                <a:spcPct val="120000"/>
              </a:lnSpc>
              <a:spcBef>
                <a:spcPts val="0"/>
              </a:spcBef>
            </a:pPr>
            <a:r>
              <a:rPr lang="en-US" sz="2000" dirty="0" smtClean="0"/>
              <a:t>A producer considering entering into the direct sales market will need to consider the impact on their business</a:t>
            </a:r>
          </a:p>
          <a:p>
            <a:pPr marL="274320">
              <a:lnSpc>
                <a:spcPct val="120000"/>
              </a:lnSpc>
              <a:spcBef>
                <a:spcPts val="0"/>
              </a:spcBef>
            </a:pPr>
            <a:endParaRPr lang="en-US" sz="700" dirty="0" smtClean="0"/>
          </a:p>
          <a:p>
            <a:pPr marL="274320">
              <a:lnSpc>
                <a:spcPct val="120000"/>
              </a:lnSpc>
              <a:spcBef>
                <a:spcPts val="0"/>
              </a:spcBef>
            </a:pPr>
            <a:r>
              <a:rPr lang="en-US" sz="2000" dirty="0" smtClean="0"/>
              <a:t>Direct sales will bring in to consideration:</a:t>
            </a:r>
          </a:p>
          <a:p>
            <a:pPr lvl="1">
              <a:lnSpc>
                <a:spcPct val="110000"/>
              </a:lnSpc>
            </a:pPr>
            <a:r>
              <a:rPr lang="en-US" sz="1800" dirty="0" smtClean="0"/>
              <a:t>Food safety issues</a:t>
            </a:r>
          </a:p>
          <a:p>
            <a:pPr lvl="1">
              <a:lnSpc>
                <a:spcPct val="120000"/>
              </a:lnSpc>
            </a:pPr>
            <a:r>
              <a:rPr lang="en-US" sz="1800" dirty="0" smtClean="0"/>
              <a:t>Food safety inspections and monitoring</a:t>
            </a:r>
          </a:p>
          <a:p>
            <a:pPr lvl="1">
              <a:lnSpc>
                <a:spcPct val="120000"/>
              </a:lnSpc>
            </a:pPr>
            <a:endParaRPr lang="en-US" sz="1800" dirty="0" smtClean="0"/>
          </a:p>
          <a:p>
            <a:pPr lvl="1">
              <a:lnSpc>
                <a:spcPct val="120000"/>
              </a:lnSpc>
            </a:pPr>
            <a:endParaRPr lang="en-US" sz="1800" dirty="0" smtClean="0"/>
          </a:p>
          <a:p>
            <a:pPr>
              <a:lnSpc>
                <a:spcPct val="120000"/>
              </a:lnSpc>
            </a:pPr>
            <a:r>
              <a:rPr lang="en-US" sz="2000" dirty="0" smtClean="0"/>
              <a:t>This presentation will provide an overview of the legal and regulatory issues that could be presented in a direct sales farm business</a:t>
            </a:r>
          </a:p>
          <a:p>
            <a:endParaRPr lang="en-US" sz="2000" dirty="0"/>
          </a:p>
        </p:txBody>
      </p:sp>
    </p:spTree>
    <p:extLst>
      <p:ext uri="{BB962C8B-B14F-4D97-AF65-F5344CB8AC3E}">
        <p14:creationId xmlns:p14="http://schemas.microsoft.com/office/powerpoint/2010/main" xmlns="" val="1439307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354" y="349857"/>
            <a:ext cx="6169437" cy="905746"/>
          </a:xfrm>
        </p:spPr>
        <p:txBody>
          <a:bodyPr/>
          <a:lstStyle/>
          <a:p>
            <a:r>
              <a:rPr lang="en-US" dirty="0"/>
              <a:t>Religious Labeling Claims</a:t>
            </a:r>
          </a:p>
        </p:txBody>
      </p:sp>
      <p:sp>
        <p:nvSpPr>
          <p:cNvPr id="3" name="Content Placeholder 2"/>
          <p:cNvSpPr>
            <a:spLocks noGrp="1"/>
          </p:cNvSpPr>
          <p:nvPr>
            <p:ph idx="1"/>
          </p:nvPr>
        </p:nvSpPr>
        <p:spPr>
          <a:xfrm>
            <a:off x="550862" y="1345758"/>
            <a:ext cx="8042276" cy="4343400"/>
          </a:xfrm>
        </p:spPr>
        <p:txBody>
          <a:bodyPr>
            <a:normAutofit/>
          </a:bodyPr>
          <a:lstStyle/>
          <a:p>
            <a:pPr marL="0" indent="0">
              <a:buNone/>
            </a:pPr>
            <a:r>
              <a:rPr lang="en-US" sz="2000" dirty="0" smtClean="0"/>
              <a:t>FSIS does not certify that meat or poultry products were prepared in accordance with certain religious law</a:t>
            </a:r>
          </a:p>
          <a:p>
            <a:pPr lvl="1"/>
            <a:r>
              <a:rPr lang="en-US" sz="2000" dirty="0" smtClean="0"/>
              <a:t>FSIS only accepts the statements of the religious official doing the slaughtering that religious laws were complied with</a:t>
            </a:r>
          </a:p>
          <a:p>
            <a:pPr lvl="1"/>
            <a:endParaRPr lang="en-US" sz="800" dirty="0" smtClean="0"/>
          </a:p>
          <a:p>
            <a:pPr marL="0" indent="0">
              <a:buNone/>
            </a:pPr>
            <a:r>
              <a:rPr lang="en-US" b="1" dirty="0" smtClean="0"/>
              <a:t>Kosher</a:t>
            </a:r>
            <a:r>
              <a:rPr lang="en-US" sz="2000" dirty="0"/>
              <a:t> </a:t>
            </a:r>
            <a:endParaRPr lang="en-US" sz="2000" dirty="0" smtClean="0"/>
          </a:p>
          <a:p>
            <a:pPr lvl="1"/>
            <a:r>
              <a:rPr lang="en-US" sz="2000" dirty="0" smtClean="0"/>
              <a:t>A person trained in Jewish slaughter requirements must slaughter the animal</a:t>
            </a:r>
          </a:p>
          <a:p>
            <a:pPr marL="0" indent="0">
              <a:buNone/>
            </a:pPr>
            <a:r>
              <a:rPr lang="en-US" b="1" dirty="0" smtClean="0"/>
              <a:t>Halal</a:t>
            </a:r>
            <a:r>
              <a:rPr lang="en-US" sz="2000" dirty="0"/>
              <a:t> </a:t>
            </a:r>
            <a:endParaRPr lang="en-US" sz="2000" dirty="0" smtClean="0"/>
          </a:p>
          <a:p>
            <a:pPr lvl="1"/>
            <a:r>
              <a:rPr lang="en-US" sz="2000" dirty="0" smtClean="0"/>
              <a:t>A practitioner of Islam must perform the slaughter ritual</a:t>
            </a:r>
            <a:endParaRPr lang="en-US" sz="2000" dirty="0"/>
          </a:p>
        </p:txBody>
      </p:sp>
      <p:pic>
        <p:nvPicPr>
          <p:cNvPr id="28674" name="Picture 2" descr="http://blogs.telegraph.co.uk/news/files/2011/06/halal-meat-46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186887" y="4600711"/>
            <a:ext cx="3605391" cy="22572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0567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Arkansas’s Law on Kosher Products</a:t>
            </a:r>
            <a:endParaRPr lang="en-US" sz="3600" dirty="0"/>
          </a:p>
        </p:txBody>
      </p:sp>
      <p:sp>
        <p:nvSpPr>
          <p:cNvPr id="3" name="Content Placeholder 2"/>
          <p:cNvSpPr>
            <a:spLocks noGrp="1"/>
          </p:cNvSpPr>
          <p:nvPr>
            <p:ph idx="1"/>
          </p:nvPr>
        </p:nvSpPr>
        <p:spPr>
          <a:xfrm>
            <a:off x="630375" y="1772438"/>
            <a:ext cx="8227378" cy="4343400"/>
          </a:xfrm>
        </p:spPr>
        <p:txBody>
          <a:bodyPr>
            <a:normAutofit/>
          </a:bodyPr>
          <a:lstStyle/>
          <a:p>
            <a:r>
              <a:rPr lang="en-US" sz="2000" dirty="0" smtClean="0"/>
              <a:t>Retailers in Arkansas that advertise both kosher and non-kosher meats must meet three requirements:</a:t>
            </a:r>
          </a:p>
          <a:p>
            <a:endParaRPr lang="en-US" sz="700" dirty="0" smtClean="0"/>
          </a:p>
          <a:p>
            <a:pPr marL="1371600" lvl="3" indent="-457200">
              <a:buFont typeface="+mj-lt"/>
              <a:buAutoNum type="arabicPeriod"/>
            </a:pPr>
            <a:r>
              <a:rPr lang="en-US" dirty="0" smtClean="0"/>
              <a:t>Display signs in their windows with lettering at least 4-inches high</a:t>
            </a:r>
          </a:p>
          <a:p>
            <a:pPr marL="1371600" lvl="3" indent="-457200">
              <a:buFont typeface="+mj-lt"/>
              <a:buAutoNum type="arabicPeriod"/>
            </a:pPr>
            <a:endParaRPr lang="en-US" sz="600" dirty="0" smtClean="0"/>
          </a:p>
          <a:p>
            <a:pPr marL="1371600" lvl="3" indent="-457200">
              <a:buFont typeface="+mj-lt"/>
              <a:buAutoNum type="arabicPeriod"/>
            </a:pPr>
            <a:r>
              <a:rPr lang="en-US" dirty="0" smtClean="0"/>
              <a:t>Indicating both kosher and non-kosher meats for sell</a:t>
            </a:r>
          </a:p>
          <a:p>
            <a:pPr marL="1371600" lvl="3" indent="-457200">
              <a:buFont typeface="+mj-lt"/>
              <a:buAutoNum type="arabicPeriod"/>
            </a:pPr>
            <a:endParaRPr lang="en-US" sz="600" dirty="0" smtClean="0"/>
          </a:p>
          <a:p>
            <a:pPr marL="1371600" lvl="3" indent="-457200">
              <a:buFont typeface="+mj-lt"/>
              <a:buAutoNum type="arabicPeriod"/>
            </a:pPr>
            <a:r>
              <a:rPr lang="en-US" dirty="0" smtClean="0"/>
              <a:t>Need to identify which meat is kosher and which meat is non-kosher</a:t>
            </a:r>
          </a:p>
          <a:p>
            <a:pPr marL="349250" lvl="1" indent="0" algn="r">
              <a:buNone/>
            </a:pPr>
            <a:r>
              <a:rPr lang="en-US" sz="1400" cap="small" dirty="0" smtClean="0"/>
              <a:t>Ark Code §</a:t>
            </a:r>
            <a:r>
              <a:rPr lang="en-US" sz="1400" dirty="0" smtClean="0"/>
              <a:t> 20-57-401</a:t>
            </a:r>
          </a:p>
        </p:txBody>
      </p:sp>
      <p:pic>
        <p:nvPicPr>
          <p:cNvPr id="29700" name="Picture 4" descr="http://2.bp.blogspot.com/_JKD5BZC4VY8/TUDGii9M9BI/AAAAAAAAPw4/89zQ2sYQJRc/s1600/Kosher+Butch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1411" y="4085935"/>
            <a:ext cx="3429000" cy="2571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1192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54442"/>
            <a:ext cx="6169437" cy="905746"/>
          </a:xfrm>
        </p:spPr>
        <p:txBody>
          <a:bodyPr/>
          <a:lstStyle/>
          <a:p>
            <a:r>
              <a:rPr lang="en-US" dirty="0" smtClean="0"/>
              <a:t>Summary</a:t>
            </a:r>
            <a:endParaRPr lang="en-US" dirty="0"/>
          </a:p>
        </p:txBody>
      </p:sp>
      <p:sp>
        <p:nvSpPr>
          <p:cNvPr id="3" name="Content Placeholder 2"/>
          <p:cNvSpPr>
            <a:spLocks noGrp="1"/>
          </p:cNvSpPr>
          <p:nvPr>
            <p:ph idx="1"/>
          </p:nvPr>
        </p:nvSpPr>
        <p:spPr>
          <a:xfrm>
            <a:off x="550862" y="1098274"/>
            <a:ext cx="8042276" cy="4343400"/>
          </a:xfrm>
        </p:spPr>
        <p:txBody>
          <a:bodyPr>
            <a:normAutofit/>
          </a:bodyPr>
          <a:lstStyle/>
          <a:p>
            <a:r>
              <a:rPr lang="en-US" sz="1800" dirty="0" smtClean="0"/>
              <a:t>Direct sales by farmers is a growing market for farmers to consider entering</a:t>
            </a:r>
          </a:p>
          <a:p>
            <a:endParaRPr lang="en-US" sz="700" dirty="0" smtClean="0"/>
          </a:p>
          <a:p>
            <a:r>
              <a:rPr lang="en-US" sz="1800" dirty="0" smtClean="0"/>
              <a:t>Farmers considering entering the direct sales market will have to consider many issues that impact traditional agricultural commodity producers:</a:t>
            </a:r>
          </a:p>
          <a:p>
            <a:pPr lvl="3"/>
            <a:r>
              <a:rPr lang="en-US" dirty="0" smtClean="0"/>
              <a:t>Farmers will want to make sure their farm insurance policies cover food safety and other issues that could arise from direct sales marketing</a:t>
            </a:r>
          </a:p>
          <a:p>
            <a:pPr lvl="3"/>
            <a:r>
              <a:rPr lang="en-US" dirty="0" smtClean="0"/>
              <a:t>Farmers will need to develop SSOP and HACCP plans and comply with any labeling laws when applicable</a:t>
            </a:r>
            <a:endParaRPr lang="en-US" sz="1400" dirty="0"/>
          </a:p>
        </p:txBody>
      </p:sp>
      <p:pic>
        <p:nvPicPr>
          <p:cNvPr id="30722" name="Picture 2" descr="http://wanderingseniors.files.wordpress.com/2010/10/farmers-market-05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494737" y="3892197"/>
            <a:ext cx="3653100" cy="2739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0987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72041"/>
            <a:ext cx="6169437" cy="985259"/>
          </a:xfrm>
        </p:spPr>
        <p:txBody>
          <a:bodyPr/>
          <a:lstStyle/>
          <a:p>
            <a:r>
              <a:rPr lang="en-US" dirty="0" smtClean="0"/>
              <a:t>Summary</a:t>
            </a:r>
            <a:endParaRPr lang="en-US" dirty="0"/>
          </a:p>
        </p:txBody>
      </p:sp>
      <p:sp>
        <p:nvSpPr>
          <p:cNvPr id="3" name="Content Placeholder 2"/>
          <p:cNvSpPr>
            <a:spLocks noGrp="1"/>
          </p:cNvSpPr>
          <p:nvPr>
            <p:ph idx="1"/>
          </p:nvPr>
        </p:nvSpPr>
        <p:spPr>
          <a:xfrm>
            <a:off x="561678" y="1257300"/>
            <a:ext cx="8179670" cy="4343400"/>
          </a:xfrm>
        </p:spPr>
        <p:txBody>
          <a:bodyPr>
            <a:normAutofit/>
          </a:bodyPr>
          <a:lstStyle/>
          <a:p>
            <a:r>
              <a:rPr lang="en-US" sz="2200" dirty="0" smtClean="0"/>
              <a:t>Producers will need to meet FSIS continuous inspection requirements, unless they are producing under an exemption</a:t>
            </a:r>
          </a:p>
          <a:p>
            <a:endParaRPr lang="en-US" sz="800" dirty="0" smtClean="0"/>
          </a:p>
          <a:p>
            <a:pPr lvl="1"/>
            <a:r>
              <a:rPr lang="en-US" dirty="0" smtClean="0"/>
              <a:t>For meat, the only exemption is custom slaughtering</a:t>
            </a:r>
          </a:p>
          <a:p>
            <a:pPr lvl="1"/>
            <a:endParaRPr lang="en-US" sz="800" dirty="0" smtClean="0"/>
          </a:p>
          <a:p>
            <a:pPr lvl="1"/>
            <a:r>
              <a:rPr lang="en-US" dirty="0" smtClean="0"/>
              <a:t>For poultry, the important ones for the producer to remember are personal use, custom slaughter, and 1,000 and 20,000 poultry limits</a:t>
            </a:r>
          </a:p>
          <a:p>
            <a:pPr lvl="1"/>
            <a:endParaRPr lang="en-US" sz="800" dirty="0" smtClean="0"/>
          </a:p>
          <a:p>
            <a:pPr lvl="1"/>
            <a:r>
              <a:rPr lang="en-US" dirty="0" smtClean="0"/>
              <a:t>The producer will only be able to operate under one exemption in a calendar year</a:t>
            </a:r>
          </a:p>
          <a:p>
            <a:endParaRPr lang="en-US" sz="2200" dirty="0"/>
          </a:p>
        </p:txBody>
      </p:sp>
      <p:pic>
        <p:nvPicPr>
          <p:cNvPr id="31746" name="Picture 2" descr="http://www.marlerblog.com/uploads/image/revised%20FSIS%20logo.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289878" y="4476064"/>
            <a:ext cx="2597815" cy="1814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9058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344597"/>
            <a:ext cx="6169437" cy="1001161"/>
          </a:xfrm>
        </p:spPr>
        <p:txBody>
          <a:bodyPr/>
          <a:lstStyle/>
          <a:p>
            <a:r>
              <a:rPr lang="en-US" dirty="0" smtClean="0"/>
              <a:t>Summary </a:t>
            </a:r>
            <a:endParaRPr lang="en-US" dirty="0"/>
          </a:p>
        </p:txBody>
      </p:sp>
      <p:sp>
        <p:nvSpPr>
          <p:cNvPr id="3" name="Content Placeholder 2"/>
          <p:cNvSpPr>
            <a:spLocks noGrp="1"/>
          </p:cNvSpPr>
          <p:nvPr>
            <p:ph idx="1"/>
          </p:nvPr>
        </p:nvSpPr>
        <p:spPr>
          <a:xfrm>
            <a:off x="482165" y="1345758"/>
            <a:ext cx="8179670" cy="4343400"/>
          </a:xfrm>
        </p:spPr>
        <p:txBody>
          <a:bodyPr>
            <a:normAutofit/>
          </a:bodyPr>
          <a:lstStyle/>
          <a:p>
            <a:r>
              <a:rPr lang="en-US" sz="2200" dirty="0" smtClean="0"/>
              <a:t>Producers will need to have all labels for meat and poultry products preapproved by FSIS before using the label</a:t>
            </a:r>
          </a:p>
          <a:p>
            <a:endParaRPr lang="en-US" sz="900" dirty="0" smtClean="0"/>
          </a:p>
          <a:p>
            <a:pPr lvl="1"/>
            <a:r>
              <a:rPr lang="en-US" sz="2000" dirty="0" smtClean="0"/>
              <a:t>FSIS does have generic labeling that the producer can use without first seeking preapproval</a:t>
            </a:r>
          </a:p>
          <a:p>
            <a:pPr lvl="1"/>
            <a:endParaRPr lang="en-US" sz="900" dirty="0" smtClean="0"/>
          </a:p>
          <a:p>
            <a:r>
              <a:rPr lang="en-US" sz="2200" dirty="0" smtClean="0"/>
              <a:t>Any claims made on the label about growing practices or health claims will need to meet FSIS requirements before the claim can be used</a:t>
            </a:r>
          </a:p>
          <a:p>
            <a:endParaRPr lang="en-US" sz="800" dirty="0" smtClean="0"/>
          </a:p>
          <a:p>
            <a:r>
              <a:rPr lang="en-US" sz="2200" dirty="0" smtClean="0"/>
              <a:t>Claims that the product is Kosher or meets Halal will need to be done according to the religious law</a:t>
            </a:r>
          </a:p>
          <a:p>
            <a:pPr lvl="1"/>
            <a:r>
              <a:rPr lang="en-US" sz="2000" dirty="0" smtClean="0"/>
              <a:t>FSIS does not monitor this process and only takes the word of a religious certifier that the appropriate procedures were followed</a:t>
            </a:r>
            <a:endParaRPr lang="en-US" sz="2000" dirty="0"/>
          </a:p>
        </p:txBody>
      </p:sp>
    </p:spTree>
    <p:extLst>
      <p:ext uri="{BB962C8B-B14F-4D97-AF65-F5344CB8AC3E}">
        <p14:creationId xmlns:p14="http://schemas.microsoft.com/office/powerpoint/2010/main" xmlns="" val="1276975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198783"/>
            <a:ext cx="6169437" cy="651304"/>
          </a:xfrm>
        </p:spPr>
        <p:txBody>
          <a:bodyPr/>
          <a:lstStyle/>
          <a:p>
            <a:r>
              <a:rPr lang="en-US" dirty="0"/>
              <a:t>Additional Sources</a:t>
            </a:r>
          </a:p>
        </p:txBody>
      </p:sp>
      <p:graphicFrame>
        <p:nvGraphicFramePr>
          <p:cNvPr id="4" name="Table 3"/>
          <p:cNvGraphicFramePr>
            <a:graphicFrameLocks noGrp="1"/>
          </p:cNvGraphicFramePr>
          <p:nvPr>
            <p:extLst>
              <p:ext uri="{D42A27DB-BD31-4B8C-83A1-F6EECF244321}">
                <p14:modId xmlns:p14="http://schemas.microsoft.com/office/powerpoint/2010/main" xmlns="" val="176584983"/>
              </p:ext>
            </p:extLst>
          </p:nvPr>
        </p:nvGraphicFramePr>
        <p:xfrm>
          <a:off x="343016" y="1207896"/>
          <a:ext cx="8457967" cy="5093512"/>
        </p:xfrm>
        <a:graphic>
          <a:graphicData uri="http://schemas.openxmlformats.org/drawingml/2006/table">
            <a:tbl>
              <a:tblPr bandRow="1">
                <a:tableStyleId>{5C22544A-7EE6-4342-B048-85BDC9FD1C3A}</a:tableStyleId>
              </a:tblPr>
              <a:tblGrid>
                <a:gridCol w="3567056"/>
                <a:gridCol w="4890911"/>
              </a:tblGrid>
              <a:tr h="411480">
                <a:tc>
                  <a:txBody>
                    <a:bodyPr/>
                    <a:lstStyle/>
                    <a:p>
                      <a:r>
                        <a:rPr lang="en-US" sz="1200" dirty="0" err="1" smtClean="0"/>
                        <a:t>Tarr</a:t>
                      </a:r>
                      <a:r>
                        <a:rPr lang="en-US" sz="1200" dirty="0" smtClean="0"/>
                        <a:t>, </a:t>
                      </a:r>
                      <a:r>
                        <a:rPr lang="en-US" sz="1200" dirty="0" err="1" smtClean="0"/>
                        <a:t>Endres</a:t>
                      </a:r>
                      <a:r>
                        <a:rPr lang="en-US" sz="1200" dirty="0" smtClean="0"/>
                        <a:t>, </a:t>
                      </a:r>
                      <a:r>
                        <a:rPr lang="en-US" sz="1200" dirty="0" err="1" smtClean="0"/>
                        <a:t>Endres</a:t>
                      </a:r>
                      <a:r>
                        <a:rPr lang="en-US" sz="1200" dirty="0" smtClean="0"/>
                        <a:t>, &amp; Johnson. </a:t>
                      </a:r>
                      <a:r>
                        <a:rPr lang="en-US" sz="1200" i="1" dirty="0" smtClean="0"/>
                        <a:t>Arkansas Direct Farm Business Guide</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http://nationalaglawcenter.org/assets/articles/tarr_directfarm.pdf</a:t>
                      </a:r>
                    </a:p>
                  </a:txBody>
                  <a:tcPr/>
                </a:tc>
              </a:tr>
              <a:tr h="839565">
                <a:tc>
                  <a:txBody>
                    <a:bodyPr/>
                    <a:lstStyle/>
                    <a:p>
                      <a:r>
                        <a:rPr lang="en-US" sz="1200" dirty="0" smtClean="0"/>
                        <a:t>USDA-FSIS. </a:t>
                      </a:r>
                      <a:r>
                        <a:rPr lang="en-US" sz="1200" i="1" dirty="0" smtClean="0"/>
                        <a:t>Guidance for Determining Whether a Poultry Slaughter or Processing Operation is Exempt from Inspection Requirements of the Poultry Products Inspection Act</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http://www.fsis.usda.gov/oppde/rdad/fsisnotices/poultry_slaughter_exemption_0406.pdf</a:t>
                      </a:r>
                    </a:p>
                  </a:txBody>
                  <a:tcPr/>
                </a:tc>
              </a:tr>
              <a:tr h="479768">
                <a:tc>
                  <a:txBody>
                    <a:bodyPr/>
                    <a:lstStyle/>
                    <a:p>
                      <a:r>
                        <a:rPr lang="en-US" sz="1200" dirty="0" smtClean="0"/>
                        <a:t>USDA-AMS. </a:t>
                      </a:r>
                      <a:r>
                        <a:rPr lang="en-US" sz="1200" i="1" dirty="0" smtClean="0"/>
                        <a:t>Organic Labeling and Marketing Information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http://www.ams.usda.gov/AMSv1.0/getfile?dDocName=STELDEV3004446&amp;acct=nopgeninfo</a:t>
                      </a:r>
                    </a:p>
                  </a:txBody>
                  <a:tcPr/>
                </a:tc>
              </a:tr>
              <a:tr h="482339">
                <a:tc>
                  <a:txBody>
                    <a:bodyPr/>
                    <a:lstStyle/>
                    <a:p>
                      <a:r>
                        <a:rPr lang="en-US" sz="1200" dirty="0" smtClean="0"/>
                        <a:t>USDA-FSIS.</a:t>
                      </a:r>
                      <a:r>
                        <a:rPr lang="en-US" sz="1200" i="1" dirty="0" smtClean="0"/>
                        <a:t> Food Standards and Labeling Policy Book</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http://www.fsis.usda.gov/OPPDE/larc/Policies/Labeling_Policy_book_082005.pdf</a:t>
                      </a:r>
                    </a:p>
                  </a:txBody>
                  <a:tcPr/>
                </a:tc>
              </a:tr>
              <a:tr h="429371">
                <a:tc>
                  <a:txBody>
                    <a:bodyPr/>
                    <a:lstStyle/>
                    <a:p>
                      <a:r>
                        <a:rPr lang="en-US" sz="1200" dirty="0" smtClean="0"/>
                        <a:t>Arkansas Extension Factsheet. </a:t>
                      </a:r>
                      <a:r>
                        <a:rPr lang="en-US" sz="1200" i="1" dirty="0" smtClean="0"/>
                        <a:t>Organic Certification Process</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http://www.uaex.edu/Other_Areas/publications/PDF/FSA-41.pdf</a:t>
                      </a:r>
                    </a:p>
                  </a:txBody>
                  <a:tcPr/>
                </a:tc>
              </a:tr>
              <a:tr h="393590">
                <a:tc>
                  <a:txBody>
                    <a:bodyPr/>
                    <a:lstStyle/>
                    <a:p>
                      <a:r>
                        <a:rPr lang="en-US" sz="1200" dirty="0" smtClean="0"/>
                        <a:t>National Ag Law Center’s Food Safety Reading Room</a:t>
                      </a:r>
                      <a:endParaRPr lang="en-US" sz="1200" dirty="0"/>
                    </a:p>
                  </a:txBody>
                  <a:tcPr/>
                </a:tc>
                <a:tc>
                  <a:txBody>
                    <a:bodyPr/>
                    <a:lstStyle/>
                    <a:p>
                      <a:r>
                        <a:rPr lang="en-US" sz="1200" dirty="0" smtClean="0"/>
                        <a:t>http://nationalaglawcenter.org/readingrooms/foodsafety</a:t>
                      </a:r>
                      <a:endParaRPr lang="en-US" sz="1200" dirty="0"/>
                    </a:p>
                  </a:txBody>
                  <a:tcPr/>
                </a:tc>
              </a:tr>
              <a:tr h="370840">
                <a:tc>
                  <a:txBody>
                    <a:bodyPr/>
                    <a:lstStyle/>
                    <a:p>
                      <a:r>
                        <a:rPr lang="en-US" sz="1200" dirty="0" smtClean="0"/>
                        <a:t>USDA-FSIS. </a:t>
                      </a:r>
                      <a:r>
                        <a:rPr lang="en-US" sz="1200" i="1" dirty="0" smtClean="0"/>
                        <a:t>A Guide to Federal Food Labeling Requirements For Meat and Poultry Products</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http://www.fsis.usda.gov/pdf/labeling_requirements_guide.pdf	</a:t>
                      </a:r>
                    </a:p>
                    <a:p>
                      <a:endParaRPr lang="en-US" sz="1200" dirty="0"/>
                    </a:p>
                  </a:txBody>
                  <a:tcPr/>
                </a:tc>
              </a:tr>
              <a:tr h="264381">
                <a:tc>
                  <a:txBody>
                    <a:bodyPr/>
                    <a:lstStyle/>
                    <a:p>
                      <a:r>
                        <a:rPr lang="en-US" sz="1200" dirty="0" smtClean="0"/>
                        <a:t>Jan Holder. </a:t>
                      </a:r>
                      <a:r>
                        <a:rPr lang="en-US" sz="1200" i="1" dirty="0" smtClean="0"/>
                        <a:t>How to Direct Market Your Beef</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http://www.sare.org/publications/beef/beef.pdf</a:t>
                      </a:r>
                    </a:p>
                  </a:txBody>
                  <a:tcPr/>
                </a:tc>
              </a:tr>
              <a:tr h="402424">
                <a:tc>
                  <a:txBody>
                    <a:bodyPr/>
                    <a:lstStyle/>
                    <a:p>
                      <a:r>
                        <a:rPr lang="en-US" sz="1200" dirty="0" smtClean="0"/>
                        <a:t>USDA-FSIS. </a:t>
                      </a:r>
                      <a:r>
                        <a:rPr lang="en-US" sz="1200" i="1" dirty="0" smtClean="0"/>
                        <a:t>History of Federal Meat Inspection Act of 1906</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www.fsis.usda.gov/PPT/Mobile_Slaughter_Poultry_Exemptions.ppt</a:t>
                      </a:r>
                    </a:p>
                  </a:txBody>
                  <a:tcPr/>
                </a:tc>
              </a:tr>
              <a:tr h="271227">
                <a:tc>
                  <a:txBody>
                    <a:bodyPr/>
                    <a:lstStyle/>
                    <a:p>
                      <a:r>
                        <a:rPr lang="en-US" sz="1200" dirty="0" smtClean="0"/>
                        <a:t>USDA-FSIS. </a:t>
                      </a:r>
                      <a:r>
                        <a:rPr lang="en-US" sz="1200" i="1" dirty="0" smtClean="0"/>
                        <a:t>Generic Labeling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http://www.fsis.usda.gov/OPPDE/larc/Procedures/generic.pdf</a:t>
                      </a:r>
                    </a:p>
                  </a:txBody>
                  <a:tcPr/>
                </a:tc>
              </a:tr>
              <a:tr h="370840">
                <a:tc>
                  <a:txBody>
                    <a:bodyPr/>
                    <a:lstStyle/>
                    <a:p>
                      <a:r>
                        <a:rPr lang="en-US" sz="1200" dirty="0" smtClean="0"/>
                        <a:t>USDA-FSIS. </a:t>
                      </a:r>
                      <a:r>
                        <a:rPr lang="en-US" sz="1200" i="1" dirty="0" smtClean="0"/>
                        <a:t>Meat and Poultry Labeling Terms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http://www.fsis.usda.gov/Fact_Sheets/Meat_&amp;_Poultry_Labeling_Terms/index.asp</a:t>
                      </a:r>
                    </a:p>
                  </a:txBody>
                  <a:tcPr/>
                </a:tc>
              </a:tr>
            </a:tbl>
          </a:graphicData>
        </a:graphic>
      </p:graphicFrame>
    </p:spTree>
    <p:extLst>
      <p:ext uri="{BB962C8B-B14F-4D97-AF65-F5344CB8AC3E}">
        <p14:creationId xmlns:p14="http://schemas.microsoft.com/office/powerpoint/2010/main" xmlns="" val="1619573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66287" y="167952"/>
            <a:ext cx="4677134" cy="62746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tx2">
                  <a:lumMod val="60000"/>
                  <a:lumOff val="40000"/>
                </a:schemeClr>
              </a:buClr>
              <a:buSzPct val="85000"/>
              <a:buFont typeface="Wingdings 2"/>
              <a:buChar char=""/>
              <a:defRPr kumimoji="0" sz="2400" kern="1200">
                <a:solidFill>
                  <a:schemeClr val="accent4">
                    <a:lumMod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09728" indent="0">
              <a:buFont typeface="Wingdings 2"/>
              <a:buNone/>
            </a:pPr>
            <a:r>
              <a:rPr lang="en-US" sz="2000" dirty="0" smtClean="0"/>
              <a:t>This presentation was prepared by:</a:t>
            </a:r>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p:txBody>
      </p:sp>
      <p:pic>
        <p:nvPicPr>
          <p:cNvPr id="5" name="Picture 10" descr="http://bumperscollege.uark.edu/images/UA-color-AFLS.png"/>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479393" y="1117816"/>
            <a:ext cx="1792493" cy="11541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6" name="Picture 16" descr="http://www.phytophthoradb.org/img/link/USDA-ARS.pn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513640" y="3022816"/>
            <a:ext cx="1792493" cy="8571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7" name="Picture 6" descr="http://psc.usu.edu/images/uploads/MacAdams/USDA%20NIFA%20Logo.jpg"/>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5781231" y="5029200"/>
            <a:ext cx="2676969"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228600" y="5105400"/>
            <a:ext cx="5355603" cy="830997"/>
          </a:xfrm>
          <a:prstGeom prst="rect">
            <a:avLst/>
          </a:prstGeom>
        </p:spPr>
        <p:txBody>
          <a:bodyPr wrap="square">
            <a:spAutoFit/>
          </a:bodyPr>
          <a:lstStyle/>
          <a:p>
            <a:pPr algn="ctr"/>
            <a:r>
              <a:rPr lang="en-US" sz="1600" dirty="0">
                <a:latin typeface="Arial" pitchFamily="34" charset="0"/>
                <a:cs typeface="Arial" pitchFamily="34" charset="0"/>
              </a:rPr>
              <a:t>This program is funded by the </a:t>
            </a: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Beginning </a:t>
            </a:r>
            <a:r>
              <a:rPr lang="en-US" sz="1600" dirty="0">
                <a:latin typeface="Arial" pitchFamily="34" charset="0"/>
                <a:cs typeface="Arial" pitchFamily="34" charset="0"/>
              </a:rPr>
              <a:t>Farmer and Rancher Development Program (USDA-NIFA-BFRDP)</a:t>
            </a:r>
          </a:p>
        </p:txBody>
      </p:sp>
      <p:sp>
        <p:nvSpPr>
          <p:cNvPr id="9" name="Rectangle 8"/>
          <p:cNvSpPr/>
          <p:nvPr/>
        </p:nvSpPr>
        <p:spPr>
          <a:xfrm>
            <a:off x="2324925" y="1010094"/>
            <a:ext cx="6509994" cy="2585323"/>
          </a:xfrm>
          <a:prstGeom prst="rect">
            <a:avLst/>
          </a:prstGeom>
        </p:spPr>
        <p:txBody>
          <a:bodyPr wrap="square">
            <a:spAutoFit/>
          </a:bodyPr>
          <a:lstStyle/>
          <a:p>
            <a:pPr marL="0" lvl="3" indent="-228600"/>
            <a:r>
              <a:rPr lang="en-US" sz="1600" dirty="0" smtClean="0">
                <a:latin typeface="Arial" pitchFamily="34" charset="0"/>
                <a:cs typeface="Arial" pitchFamily="34" charset="0"/>
              </a:rPr>
              <a:t>Dale Bumpers College of Agricultural, Food and Life Sciences and the Division of Agriculture; University </a:t>
            </a:r>
            <a:r>
              <a:rPr lang="en-US" sz="1600" dirty="0">
                <a:latin typeface="Arial" pitchFamily="34" charset="0"/>
                <a:cs typeface="Arial" pitchFamily="34" charset="0"/>
              </a:rPr>
              <a:t>of Arkansas, Fayetteville</a:t>
            </a:r>
          </a:p>
          <a:p>
            <a:pPr marL="914400" lvl="5" indent="-228600"/>
            <a:r>
              <a:rPr lang="en-US" sz="1600" b="1" dirty="0" smtClean="0">
                <a:latin typeface="Arial" pitchFamily="34" charset="0"/>
                <a:cs typeface="Arial" pitchFamily="34" charset="0"/>
              </a:rPr>
              <a:t>H.L</a:t>
            </a:r>
            <a:r>
              <a:rPr lang="en-US" sz="1600" b="1" dirty="0">
                <a:latin typeface="Arial" pitchFamily="34" charset="0"/>
                <a:cs typeface="Arial" pitchFamily="34" charset="0"/>
              </a:rPr>
              <a:t>. </a:t>
            </a:r>
            <a:r>
              <a:rPr lang="en-US" sz="1600" b="1" dirty="0" smtClean="0">
                <a:latin typeface="Arial" pitchFamily="34" charset="0"/>
                <a:cs typeface="Arial" pitchFamily="34" charset="0"/>
              </a:rPr>
              <a:t>Goodwin</a:t>
            </a:r>
            <a:r>
              <a:rPr lang="en-US" sz="1600" b="1" dirty="0">
                <a:latin typeface="Arial" pitchFamily="34" charset="0"/>
                <a:cs typeface="Arial" pitchFamily="34" charset="0"/>
              </a:rPr>
              <a:t>, Jr. </a:t>
            </a:r>
            <a:endParaRPr lang="en-US" sz="1600" b="1" dirty="0" smtClean="0">
              <a:latin typeface="Arial" pitchFamily="34" charset="0"/>
              <a:cs typeface="Arial" pitchFamily="34" charset="0"/>
            </a:endParaRPr>
          </a:p>
          <a:p>
            <a:pPr marL="914400" lvl="5" indent="-228600"/>
            <a:r>
              <a:rPr lang="en-US" sz="1600" b="1" dirty="0">
                <a:latin typeface="Arial" pitchFamily="34" charset="0"/>
                <a:cs typeface="Arial" pitchFamily="34" charset="0"/>
              </a:rPr>
              <a:t>N</a:t>
            </a:r>
            <a:r>
              <a:rPr lang="en-US" sz="1600" b="1" dirty="0" smtClean="0">
                <a:latin typeface="Arial" pitchFamily="34" charset="0"/>
                <a:cs typeface="Arial" pitchFamily="34" charset="0"/>
              </a:rPr>
              <a:t>athan Kemper </a:t>
            </a:r>
          </a:p>
          <a:p>
            <a:pPr marL="914400" lvl="5" indent="-228600"/>
            <a:r>
              <a:rPr lang="en-US" sz="1600" b="1" dirty="0" smtClean="0">
                <a:latin typeface="Arial" pitchFamily="34" charset="0"/>
                <a:cs typeface="Arial" pitchFamily="34" charset="0"/>
              </a:rPr>
              <a:t>Ixchel </a:t>
            </a:r>
            <a:r>
              <a:rPr lang="en-US" sz="1600" b="1" dirty="0">
                <a:latin typeface="Arial" pitchFamily="34" charset="0"/>
                <a:cs typeface="Arial" pitchFamily="34" charset="0"/>
              </a:rPr>
              <a:t>Reyes Herrera</a:t>
            </a:r>
          </a:p>
          <a:p>
            <a:pPr marL="914400" lvl="5" indent="-228600"/>
            <a:r>
              <a:rPr lang="en-US" sz="1600" b="1" dirty="0" smtClean="0">
                <a:latin typeface="Arial" pitchFamily="34" charset="0"/>
                <a:cs typeface="Arial" pitchFamily="34" charset="0"/>
              </a:rPr>
              <a:t>Sandy Martini </a:t>
            </a:r>
          </a:p>
          <a:p>
            <a:pPr marL="914400" lvl="5" indent="-228600"/>
            <a:r>
              <a:rPr lang="en-US" sz="1600" b="1" dirty="0" smtClean="0">
                <a:latin typeface="Arial" pitchFamily="34" charset="0"/>
                <a:cs typeface="Arial" pitchFamily="34" charset="0"/>
              </a:rPr>
              <a:t>L. </a:t>
            </a:r>
            <a:r>
              <a:rPr lang="en-US" sz="1600" b="1" dirty="0">
                <a:latin typeface="Arial" pitchFamily="34" charset="0"/>
                <a:cs typeface="Arial" pitchFamily="34" charset="0"/>
              </a:rPr>
              <a:t>Paul </a:t>
            </a:r>
            <a:r>
              <a:rPr lang="en-US" sz="1600" b="1" dirty="0" smtClean="0">
                <a:latin typeface="Arial" pitchFamily="34" charset="0"/>
                <a:cs typeface="Arial" pitchFamily="34" charset="0"/>
              </a:rPr>
              <a:t>Goeringer</a:t>
            </a:r>
          </a:p>
          <a:p>
            <a:pPr marL="914400" lvl="5" indent="-228600"/>
            <a:r>
              <a:rPr lang="en-US" sz="1600" b="1" dirty="0" smtClean="0">
                <a:latin typeface="Arial" pitchFamily="34" charset="0"/>
                <a:cs typeface="Arial" pitchFamily="34" charset="0"/>
              </a:rPr>
              <a:t>Dan </a:t>
            </a:r>
            <a:r>
              <a:rPr lang="en-US" sz="1600" b="1" dirty="0">
                <a:latin typeface="Arial" pitchFamily="34" charset="0"/>
                <a:cs typeface="Arial" pitchFamily="34" charset="0"/>
              </a:rPr>
              <a:t>Donoghue </a:t>
            </a:r>
          </a:p>
          <a:p>
            <a:pPr marL="0" lvl="3" indent="-228600"/>
            <a:endParaRPr lang="en-US" sz="1600" b="1" dirty="0">
              <a:latin typeface="Arial" pitchFamily="34" charset="0"/>
              <a:cs typeface="Arial" pitchFamily="34" charset="0"/>
            </a:endParaRPr>
          </a:p>
          <a:p>
            <a:pPr marL="0" lvl="3" indent="-228600"/>
            <a:endParaRPr lang="en-US" dirty="0">
              <a:latin typeface="Arial" pitchFamily="34" charset="0"/>
              <a:cs typeface="Arial" pitchFamily="34" charset="0"/>
            </a:endParaRPr>
          </a:p>
        </p:txBody>
      </p:sp>
      <p:sp>
        <p:nvSpPr>
          <p:cNvPr id="11" name="Rectangle 10"/>
          <p:cNvSpPr/>
          <p:nvPr/>
        </p:nvSpPr>
        <p:spPr>
          <a:xfrm>
            <a:off x="1286344" y="5943600"/>
            <a:ext cx="3218510" cy="338554"/>
          </a:xfrm>
          <a:prstGeom prst="rect">
            <a:avLst/>
          </a:prstGeom>
        </p:spPr>
        <p:txBody>
          <a:bodyPr wrap="none">
            <a:spAutoFit/>
          </a:bodyPr>
          <a:lstStyle/>
          <a:p>
            <a:pPr algn="ctr"/>
            <a:r>
              <a:rPr lang="en-US" sz="1600" b="1" dirty="0">
                <a:latin typeface="Arial" pitchFamily="34" charset="0"/>
                <a:cs typeface="Arial" pitchFamily="34" charset="0"/>
              </a:rPr>
              <a:t>USDA-NIFA-BFRDP </a:t>
            </a:r>
            <a:r>
              <a:rPr lang="en-US" sz="1600" b="1" dirty="0" smtClean="0">
                <a:latin typeface="Arial" pitchFamily="34" charset="0"/>
                <a:cs typeface="Arial" pitchFamily="34" charset="0"/>
              </a:rPr>
              <a:t>2010-03143</a:t>
            </a:r>
            <a:endParaRPr lang="en-US" sz="1600" b="1" dirty="0">
              <a:latin typeface="Arial" pitchFamily="34" charset="0"/>
              <a:cs typeface="Arial" pitchFamily="34" charset="0"/>
            </a:endParaRPr>
          </a:p>
        </p:txBody>
      </p:sp>
      <p:sp>
        <p:nvSpPr>
          <p:cNvPr id="12" name="Rectangle 11"/>
          <p:cNvSpPr/>
          <p:nvPr/>
        </p:nvSpPr>
        <p:spPr>
          <a:xfrm>
            <a:off x="381000" y="3973247"/>
            <a:ext cx="8305800" cy="1077218"/>
          </a:xfrm>
          <a:prstGeom prst="rect">
            <a:avLst/>
          </a:prstGeom>
        </p:spPr>
        <p:txBody>
          <a:bodyPr wrap="square">
            <a:spAutoFit/>
          </a:bodyPr>
          <a:lstStyle/>
          <a:p>
            <a:pPr lvl="1" algn="ctr"/>
            <a:r>
              <a:rPr lang="en-US" sz="1600" b="1" dirty="0"/>
              <a:t>This presentation is part of an educational modular program designed to provide new and beginning farmers and ranchers with relevant information to initiate, improve and run their agricultural operations</a:t>
            </a:r>
          </a:p>
        </p:txBody>
      </p:sp>
      <p:sp>
        <p:nvSpPr>
          <p:cNvPr id="13" name="Rectangle 12"/>
          <p:cNvSpPr/>
          <p:nvPr/>
        </p:nvSpPr>
        <p:spPr>
          <a:xfrm>
            <a:off x="2405406" y="3143625"/>
            <a:ext cx="6509994" cy="615553"/>
          </a:xfrm>
          <a:prstGeom prst="rect">
            <a:avLst/>
          </a:prstGeom>
        </p:spPr>
        <p:txBody>
          <a:bodyPr wrap="square">
            <a:spAutoFit/>
          </a:bodyPr>
          <a:lstStyle/>
          <a:p>
            <a:pPr marL="0" lvl="3" indent="-228600"/>
            <a:r>
              <a:rPr lang="en-US" sz="1600" dirty="0" smtClean="0">
                <a:latin typeface="Arial" pitchFamily="34" charset="0"/>
                <a:cs typeface="Arial" pitchFamily="34" charset="0"/>
              </a:rPr>
              <a:t>Poultry Production and Product Safety Research Unit, ARS, USDA </a:t>
            </a:r>
            <a:endParaRPr lang="en-US" sz="1600" dirty="0">
              <a:latin typeface="Arial" pitchFamily="34" charset="0"/>
              <a:cs typeface="Arial" pitchFamily="34" charset="0"/>
            </a:endParaRPr>
          </a:p>
          <a:p>
            <a:pPr marL="0" lvl="3" indent="-228600"/>
            <a:r>
              <a:rPr lang="en-US" dirty="0" smtClean="0">
                <a:latin typeface="Arial" pitchFamily="34" charset="0"/>
                <a:cs typeface="Arial" pitchFamily="34" charset="0"/>
              </a:rPr>
              <a:t>      </a:t>
            </a:r>
            <a:r>
              <a:rPr lang="en-US" b="1" dirty="0" smtClean="0">
                <a:latin typeface="Arial" pitchFamily="34" charset="0"/>
                <a:cs typeface="Arial" pitchFamily="34" charset="0"/>
              </a:rPr>
              <a:t>Annie Donoghue</a:t>
            </a:r>
            <a:endParaRPr lang="en-US" b="1" dirty="0">
              <a:latin typeface="Arial" pitchFamily="34" charset="0"/>
              <a:cs typeface="Arial" pitchFamily="34" charset="0"/>
            </a:endParaRPr>
          </a:p>
        </p:txBody>
      </p:sp>
    </p:spTree>
    <p:extLst>
      <p:ext uri="{BB962C8B-B14F-4D97-AF65-F5344CB8AC3E}">
        <p14:creationId xmlns:p14="http://schemas.microsoft.com/office/powerpoint/2010/main" xmlns="" val="1729046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133600"/>
            <a:ext cx="7772400" cy="42831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Content Placeholder 2"/>
          <p:cNvSpPr txBox="1">
            <a:spLocks/>
          </p:cNvSpPr>
          <p:nvPr/>
        </p:nvSpPr>
        <p:spPr>
          <a:xfrm>
            <a:off x="457200" y="914400"/>
            <a:ext cx="8229600" cy="4325112"/>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09728" algn="ctr"/>
            <a:r>
              <a:rPr lang="en-US" sz="2800" dirty="0" smtClean="0">
                <a:solidFill>
                  <a:schemeClr val="tx1"/>
                </a:solidFill>
              </a:rPr>
              <a:t>This project is the result of the collaboration of these institutions:</a:t>
            </a:r>
          </a:p>
          <a:p>
            <a:pPr lvl="1"/>
            <a:endParaRPr lang="en-US" sz="2000" dirty="0"/>
          </a:p>
        </p:txBody>
      </p:sp>
      <p:sp>
        <p:nvSpPr>
          <p:cNvPr id="9" name="Rectangle 8"/>
          <p:cNvSpPr/>
          <p:nvPr/>
        </p:nvSpPr>
        <p:spPr>
          <a:xfrm>
            <a:off x="990600" y="5737318"/>
            <a:ext cx="3990644" cy="400110"/>
          </a:xfrm>
          <a:prstGeom prst="rect">
            <a:avLst/>
          </a:prstGeom>
        </p:spPr>
        <p:txBody>
          <a:bodyPr wrap="none">
            <a:spAutoFit/>
          </a:bodyPr>
          <a:lstStyle/>
          <a:p>
            <a:pPr algn="ctr"/>
            <a:r>
              <a:rPr lang="en-US" sz="2000" b="1" dirty="0">
                <a:solidFill>
                  <a:schemeClr val="accent2">
                    <a:lumMod val="50000"/>
                  </a:schemeClr>
                </a:solidFill>
                <a:latin typeface="Arial" pitchFamily="34" charset="0"/>
                <a:cs typeface="Arial" pitchFamily="34" charset="0"/>
              </a:rPr>
              <a:t>USDA-NIFA-BFRDP </a:t>
            </a:r>
            <a:r>
              <a:rPr lang="en-US" sz="2000" b="1" dirty="0" smtClean="0">
                <a:solidFill>
                  <a:schemeClr val="accent2">
                    <a:lumMod val="50000"/>
                  </a:schemeClr>
                </a:solidFill>
                <a:latin typeface="Arial" pitchFamily="34" charset="0"/>
                <a:cs typeface="Arial" pitchFamily="34" charset="0"/>
              </a:rPr>
              <a:t>2010-03143</a:t>
            </a:r>
            <a:endParaRPr lang="en-US" sz="2000" b="1" dirty="0">
              <a:solidFill>
                <a:schemeClr val="accent2">
                  <a:lumMod val="50000"/>
                </a:schemeClr>
              </a:solidFill>
              <a:latin typeface="Arial" pitchFamily="34" charset="0"/>
              <a:cs typeface="Arial" pitchFamily="34" charset="0"/>
            </a:endParaRPr>
          </a:p>
        </p:txBody>
      </p:sp>
      <p:pic>
        <p:nvPicPr>
          <p:cNvPr id="10" name="Picture 327" descr="ARS%20USDA%20ad%20logo%20copy"/>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91682" y="2424097"/>
            <a:ext cx="2728699" cy="893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 name="Picture 51" descr="http://w7.campusexplorer.com/media/376x262/University-of-Arkansas-at-Pine-Bluff-ACDF3DDB.png"/>
          <p:cNvPicPr>
            <a:picLocks noChangeAspect="1" noChangeArrowheads="1"/>
          </p:cNvPicPr>
          <p:nvPr/>
        </p:nvPicPr>
        <p:blipFill rotWithShape="1">
          <a:blip r:embed="rId3" cstate="email">
            <a:extLst>
              <a:ext uri="{BEBA8EAE-BF5A-486C-A8C5-ECC9F3942E4B}">
                <a14:imgProps xmlns:a14="http://schemas.microsoft.com/office/drawing/2010/main" xmlns="">
                  <a14:imgLayer r:embed="rId4">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rcRect/>
          <a:stretch/>
        </p:blipFill>
        <p:spPr bwMode="auto">
          <a:xfrm>
            <a:off x="1061472" y="4800600"/>
            <a:ext cx="3053328" cy="583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69" descr="http://www.newswise.com/images/institutions/logos/apu-logo.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5400" y="3740798"/>
            <a:ext cx="2968933" cy="777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Picture 4" descr="http://www.montanaorganicassociation.org/images/NCATlogo2010.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458217" y="3502792"/>
            <a:ext cx="1891229" cy="881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 name="Picture 2" descr="https://www.thedatabank.com/dpg/427/ncat_201005_files/attra_logo_08.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84284" y="3970450"/>
            <a:ext cx="952500" cy="790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5" name="Picture 10" descr="http://bumperscollege.uark.edu/images/UA-color-AFLS.png"/>
          <p:cNvPicPr>
            <a:picLocks noChangeAspect="1" noChangeArrowheads="1"/>
          </p:cNvPicPr>
          <p:nvPr/>
        </p:nvPicPr>
        <p:blipFill>
          <a:blip r:embed="rId8" cstate="email">
            <a:extLst>
              <a:ext uri="{BEBA8EAE-BF5A-486C-A8C5-ECC9F3942E4B}">
                <a14:imgProps xmlns:a14="http://schemas.microsoft.com/office/drawing/2010/main" xmlns="">
                  <a14:imgLayer r:embed="rId9">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1752600" y="2286000"/>
            <a:ext cx="2362200" cy="1216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 name="Picture 6" descr="http://psc.usu.edu/images/uploads/MacAdams/USDA%20NIFA%20Logo.jpg"/>
          <p:cNvPicPr>
            <a:picLocks noChangeAspect="1" noChangeArrowheads="1"/>
          </p:cNvPicPr>
          <p:nvPr/>
        </p:nvPicPr>
        <p:blipFill>
          <a:blip r:embed="rId10" cstate="email">
            <a:extLst>
              <a:ext uri="{BEBA8EAE-BF5A-486C-A8C5-ECC9F3942E4B}">
                <a14:imgProps xmlns:a14="http://schemas.microsoft.com/office/drawing/2010/main" xmlns="">
                  <a14:imgLayer r:embed="rId11">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5458218" y="4795267"/>
            <a:ext cx="2367479" cy="1415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091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280165"/>
            <a:ext cx="6169437" cy="1336956"/>
          </a:xfrm>
        </p:spPr>
        <p:txBody>
          <a:bodyPr/>
          <a:lstStyle/>
          <a:p>
            <a:r>
              <a:rPr lang="en-US" dirty="0" smtClean="0"/>
              <a:t>Insurance</a:t>
            </a:r>
            <a:endParaRPr lang="en-US" dirty="0"/>
          </a:p>
        </p:txBody>
      </p:sp>
      <p:sp>
        <p:nvSpPr>
          <p:cNvPr id="3" name="Content Placeholder 2"/>
          <p:cNvSpPr>
            <a:spLocks noGrp="1"/>
          </p:cNvSpPr>
          <p:nvPr>
            <p:ph idx="1"/>
          </p:nvPr>
        </p:nvSpPr>
        <p:spPr>
          <a:xfrm>
            <a:off x="372359" y="1402436"/>
            <a:ext cx="8399281" cy="4343400"/>
          </a:xfrm>
        </p:spPr>
        <p:txBody>
          <a:bodyPr>
            <a:normAutofit/>
          </a:bodyPr>
          <a:lstStyle/>
          <a:p>
            <a:r>
              <a:rPr lang="en-US" sz="2000" dirty="0" smtClean="0"/>
              <a:t>Insurance should be one of the first expenses new producers consider</a:t>
            </a:r>
          </a:p>
          <a:p>
            <a:endParaRPr lang="en-US" sz="800" dirty="0" smtClean="0"/>
          </a:p>
          <a:p>
            <a:r>
              <a:rPr lang="en-US" sz="2000" dirty="0" smtClean="0"/>
              <a:t>The producer will want to discuss with their insurance agent the true nature of the producer’s operation</a:t>
            </a:r>
          </a:p>
          <a:p>
            <a:pPr lvl="1"/>
            <a:r>
              <a:rPr lang="en-US" sz="2000" dirty="0" smtClean="0"/>
              <a:t>For example, a producer would want to let their insurance agent know if they plan to provide custom slaughtering and processing. This will allow the producer to have the proper level of insurance coverage</a:t>
            </a:r>
          </a:p>
          <a:p>
            <a:pPr lvl="1"/>
            <a:endParaRPr lang="en-US" sz="700" dirty="0" smtClean="0"/>
          </a:p>
          <a:p>
            <a:pPr lvl="1"/>
            <a:endParaRPr lang="en-US" sz="700" dirty="0" smtClean="0"/>
          </a:p>
          <a:p>
            <a:r>
              <a:rPr lang="en-US" sz="2000" dirty="0" smtClean="0"/>
              <a:t>The producer should view insurance as one risk management tool that could prevent larger costs down the road</a:t>
            </a:r>
            <a:endParaRPr lang="en-US" sz="2000" dirty="0"/>
          </a:p>
        </p:txBody>
      </p:sp>
      <p:pic>
        <p:nvPicPr>
          <p:cNvPr id="17410" name="Picture 2" descr="http://www.respondtodisaster.org/images/farm-insurance.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248545" y="4945711"/>
            <a:ext cx="2575151" cy="170868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59958" y="5561170"/>
            <a:ext cx="4295022" cy="461665"/>
          </a:xfrm>
          <a:prstGeom prst="rect">
            <a:avLst/>
          </a:prstGeom>
          <a:noFill/>
        </p:spPr>
        <p:txBody>
          <a:bodyPr wrap="none" rtlCol="0">
            <a:spAutoFit/>
          </a:bodyPr>
          <a:lstStyle/>
          <a:p>
            <a:r>
              <a:rPr lang="en-US" sz="2400" b="1" dirty="0" smtClean="0"/>
              <a:t>ALWAYS GET INSURANCE!!</a:t>
            </a:r>
            <a:endParaRPr lang="en-US" sz="2400" b="1" dirty="0"/>
          </a:p>
        </p:txBody>
      </p:sp>
    </p:spTree>
    <p:extLst>
      <p:ext uri="{BB962C8B-B14F-4D97-AF65-F5344CB8AC3E}">
        <p14:creationId xmlns:p14="http://schemas.microsoft.com/office/powerpoint/2010/main" xmlns="" val="47538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1" y="620202"/>
            <a:ext cx="6169437" cy="897792"/>
          </a:xfrm>
        </p:spPr>
        <p:txBody>
          <a:bodyPr/>
          <a:lstStyle/>
          <a:p>
            <a:r>
              <a:rPr lang="en-US" dirty="0" smtClean="0"/>
              <a:t>Fruits and Vegetables</a:t>
            </a:r>
            <a:endParaRPr lang="en-US" dirty="0"/>
          </a:p>
        </p:txBody>
      </p:sp>
      <p:sp>
        <p:nvSpPr>
          <p:cNvPr id="3" name="Content Placeholder 2"/>
          <p:cNvSpPr>
            <a:spLocks noGrp="1"/>
          </p:cNvSpPr>
          <p:nvPr>
            <p:ph idx="1"/>
          </p:nvPr>
        </p:nvSpPr>
        <p:spPr>
          <a:xfrm>
            <a:off x="549275" y="1663809"/>
            <a:ext cx="8042276" cy="4343400"/>
          </a:xfrm>
        </p:spPr>
        <p:txBody>
          <a:bodyPr>
            <a:normAutofit/>
          </a:bodyPr>
          <a:lstStyle/>
          <a:p>
            <a:pPr marL="0" indent="0">
              <a:buNone/>
            </a:pPr>
            <a:r>
              <a:rPr lang="en-US" sz="2000" dirty="0" smtClean="0"/>
              <a:t>Fruit and vegetable regulations depend on whether they are:</a:t>
            </a:r>
          </a:p>
          <a:p>
            <a:pPr lvl="1"/>
            <a:r>
              <a:rPr lang="en-US" sz="2000" dirty="0" smtClean="0"/>
              <a:t>Processed –</a:t>
            </a:r>
            <a:r>
              <a:rPr lang="en-US" sz="2000" dirty="0"/>
              <a:t> C</a:t>
            </a:r>
            <a:r>
              <a:rPr lang="en-US" sz="2000" dirty="0" smtClean="0"/>
              <a:t>hanging the food from its original state; or </a:t>
            </a:r>
          </a:p>
          <a:p>
            <a:pPr lvl="3"/>
            <a:r>
              <a:rPr lang="en-US" sz="2000" dirty="0" smtClean="0"/>
              <a:t>For example, dried apple slices would be processed</a:t>
            </a:r>
          </a:p>
          <a:p>
            <a:pPr lvl="2"/>
            <a:endParaRPr lang="en-US" sz="800" dirty="0" smtClean="0"/>
          </a:p>
          <a:p>
            <a:pPr lvl="1"/>
            <a:r>
              <a:rPr lang="en-US" sz="2000" dirty="0" smtClean="0"/>
              <a:t>Unprocessed – </a:t>
            </a:r>
            <a:r>
              <a:rPr lang="en-US" sz="2000" dirty="0"/>
              <a:t>T</a:t>
            </a:r>
            <a:r>
              <a:rPr lang="en-US" sz="2000" dirty="0" smtClean="0"/>
              <a:t>he food in its natural state.</a:t>
            </a:r>
          </a:p>
          <a:p>
            <a:pPr lvl="3"/>
            <a:r>
              <a:rPr lang="en-US" sz="2000" dirty="0" smtClean="0"/>
              <a:t>For example, a whole apple would be unprocessed </a:t>
            </a:r>
            <a:endParaRPr lang="en-US" sz="2000" dirty="0"/>
          </a:p>
        </p:txBody>
      </p:sp>
      <p:pic>
        <p:nvPicPr>
          <p:cNvPr id="4098" name="Picture 2" descr="http://www.wholefoodsmarket.com/recipes/images/3076_dried_apple_slices.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20761892">
            <a:off x="1031876" y="3919993"/>
            <a:ext cx="3540124" cy="223181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farm5.staticflickr.com/4127/4972887015_4794339a46_z.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749142">
            <a:off x="4787900" y="3898391"/>
            <a:ext cx="3117759" cy="23383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183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57" y="620202"/>
            <a:ext cx="7529885" cy="1036650"/>
          </a:xfrm>
        </p:spPr>
        <p:txBody>
          <a:bodyPr/>
          <a:lstStyle/>
          <a:p>
            <a:r>
              <a:rPr lang="en-US" sz="3200" dirty="0" smtClean="0"/>
              <a:t>Unprocessed Fruits and Vegetables (UFVs)</a:t>
            </a:r>
            <a:endParaRPr lang="en-US" sz="3200" dirty="0"/>
          </a:p>
        </p:txBody>
      </p:sp>
      <p:sp>
        <p:nvSpPr>
          <p:cNvPr id="3" name="Content Placeholder 2"/>
          <p:cNvSpPr>
            <a:spLocks noGrp="1"/>
          </p:cNvSpPr>
          <p:nvPr>
            <p:ph idx="1"/>
          </p:nvPr>
        </p:nvSpPr>
        <p:spPr>
          <a:xfrm>
            <a:off x="437322" y="2038514"/>
            <a:ext cx="8325015" cy="3083120"/>
          </a:xfrm>
        </p:spPr>
        <p:txBody>
          <a:bodyPr>
            <a:normAutofit/>
          </a:bodyPr>
          <a:lstStyle/>
          <a:p>
            <a:r>
              <a:rPr lang="en-US" sz="2000" dirty="0" smtClean="0"/>
              <a:t>Generally, unprocessed fruits and vegetables (UFVs) are not regulated by the Arkansas Health Department (ADH)</a:t>
            </a:r>
          </a:p>
          <a:p>
            <a:endParaRPr lang="en-US" sz="800" dirty="0" smtClean="0"/>
          </a:p>
          <a:p>
            <a:r>
              <a:rPr lang="en-US" sz="2000" dirty="0" smtClean="0"/>
              <a:t>UFVs are only regulated when they are adulterated, meaning diseased, contaminated, filthy, putrid or decomposed substance, or if it is otherwise unfit for food</a:t>
            </a:r>
          </a:p>
          <a:p>
            <a:pPr marL="0" indent="0" algn="r">
              <a:buNone/>
            </a:pPr>
            <a:r>
              <a:rPr lang="en-US" sz="1600" cap="small" dirty="0" smtClean="0"/>
              <a:t>Ark. Code </a:t>
            </a:r>
            <a:r>
              <a:rPr lang="en-US" sz="1600" dirty="0" smtClean="0"/>
              <a:t>§ 20-56-208(1)</a:t>
            </a:r>
          </a:p>
          <a:p>
            <a:pPr lvl="1"/>
            <a:endParaRPr lang="en-US" sz="2000" dirty="0" smtClean="0"/>
          </a:p>
          <a:p>
            <a:pPr lvl="1"/>
            <a:endParaRPr lang="en-US" sz="800" dirty="0"/>
          </a:p>
          <a:p>
            <a:pPr lvl="1"/>
            <a:r>
              <a:rPr lang="en-US" sz="1800" b="1" u="sng" dirty="0" smtClean="0"/>
              <a:t>Good business practice </a:t>
            </a:r>
            <a:r>
              <a:rPr lang="en-US" sz="1800" dirty="0" smtClean="0"/>
              <a:t>– Only sell </a:t>
            </a:r>
            <a:r>
              <a:rPr lang="en-US" sz="1800" dirty="0"/>
              <a:t>customers clean and fresh </a:t>
            </a:r>
            <a:r>
              <a:rPr lang="en-US" sz="1800" dirty="0" smtClean="0"/>
              <a:t>UFVs.</a:t>
            </a:r>
            <a:endParaRPr lang="en-US" sz="1800" dirty="0"/>
          </a:p>
        </p:txBody>
      </p:sp>
      <p:pic>
        <p:nvPicPr>
          <p:cNvPr id="5122" name="Picture 2" descr="http://ohioline.osu.edu/b1209/images/figure_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55081" y="4811534"/>
            <a:ext cx="2362200" cy="1628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561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32&quot;/&gt;&lt;/object&gt;&lt;object type=&quot;3&quot; unique_id=&quot;10004&quot;&gt;&lt;property id=&quot;20148&quot; value=&quot;5&quot;/&gt;&lt;property id=&quot;20300&quot; value=&quot;Slide 2 - &amp;quot;Legal Issues in  Food Safety&amp;quot;&quot;/&gt;&lt;property id=&quot;20307&quot; value=&quot;256&quot;/&gt;&lt;/object&gt;&lt;object type=&quot;3&quot; unique_id=&quot;10005&quot;&gt;&lt;property id=&quot;20148&quot; value=&quot;5&quot;/&gt;&lt;property id=&quot;20300&quot; value=&quot;Slide 3 - &amp;quot;Disclaimer&amp;quot;&quot;/&gt;&lt;property id=&quot;20307&quot; value=&quot;257&quot;/&gt;&lt;/object&gt;&lt;object type=&quot;3&quot; unique_id=&quot;10006&quot;&gt;&lt;property id=&quot;20148&quot; value=&quot;5&quot;/&gt;&lt;property id=&quot;20300&quot; value=&quot;Slide 4 - &amp;quot;Objectives&amp;quot;&quot;/&gt;&lt;property id=&quot;20307&quot; value=&quot;259&quot;/&gt;&lt;/object&gt;&lt;object type=&quot;3&quot; unique_id=&quot;10007&quot;&gt;&lt;property id=&quot;20148&quot; value=&quot;5&quot;/&gt;&lt;property id=&quot;20300&quot; value=&quot;Slide 5 - &amp;quot;Overview&amp;quot;&quot;/&gt;&lt;property id=&quot;20307&quot; value=&quot;260&quot;/&gt;&lt;/object&gt;&lt;object type=&quot;3&quot; unique_id=&quot;10008&quot;&gt;&lt;property id=&quot;20148&quot; value=&quot;5&quot;/&gt;&lt;property id=&quot;20300&quot; value=&quot;Slide 6 - &amp;quot;Overview&amp;quot;&quot;/&gt;&lt;property id=&quot;20307&quot; value=&quot;325&quot;/&gt;&lt;/object&gt;&lt;object type=&quot;3&quot; unique_id=&quot;10009&quot;&gt;&lt;property id=&quot;20148&quot; value=&quot;5&quot;/&gt;&lt;property id=&quot;20300&quot; value=&quot;Slide 7 - &amp;quot;Insurance&amp;quot;&quot;/&gt;&lt;property id=&quot;20307&quot; value=&quot;324&quot;/&gt;&lt;/object&gt;&lt;object type=&quot;3&quot; unique_id=&quot;10010&quot;&gt;&lt;property id=&quot;20148&quot; value=&quot;5&quot;/&gt;&lt;property id=&quot;20300&quot; value=&quot;Slide 8 - &amp;quot;Fruits and Vegetables&amp;quot;&quot;/&gt;&lt;property id=&quot;20307&quot; value=&quot;262&quot;/&gt;&lt;/object&gt;&lt;object type=&quot;3&quot; unique_id=&quot;10011&quot;&gt;&lt;property id=&quot;20148&quot; value=&quot;5&quot;/&gt;&lt;property id=&quot;20300&quot; value=&quot;Slide 9 - &amp;quot;Unprocessed Fruits and Vegetables (UFVs)&amp;quot;&quot;/&gt;&lt;property id=&quot;20307&quot; value=&quot;261&quot;/&gt;&lt;/object&gt;&lt;object type=&quot;3&quot; unique_id=&quot;10012&quot;&gt;&lt;property id=&quot;20148&quot; value=&quot;5&quot;/&gt;&lt;property id=&quot;20300&quot; value=&quot;Slide 10 - &amp;quot;Processed Fruits and Vegetables&amp;quot;&quot;/&gt;&lt;property id=&quot;20307&quot; value=&quot;263&quot;/&gt;&lt;/object&gt;&lt;object type=&quot;3&quot; unique_id=&quot;10013&quot;&gt;&lt;property id=&quot;20148&quot; value=&quot;5&quot;/&gt;&lt;property id=&quot;20300&quot; value=&quot;Slide 11 - &amp;quot;National Organic Program&amp;quot;&quot;/&gt;&lt;property id=&quot;20307&quot; value=&quot;322&quot;/&gt;&lt;/object&gt;&lt;object type=&quot;3&quot; unique_id=&quot;10014&quot;&gt;&lt;property id=&quot;20148&quot; value=&quot;5&quot;/&gt;&lt;property id=&quot;20300&quot; value=&quot;Slide 12 - &amp;quot;Certified Organic&amp;quot;&quot;/&gt;&lt;property id=&quot;20307&quot; value=&quot;335&quot;/&gt;&lt;/object&gt;&lt;object type=&quot;3&quot; unique_id=&quot;10015&quot;&gt;&lt;property id=&quot;20148&quot; value=&quot;5&quot;/&gt;&lt;property id=&quot;20300&quot; value=&quot;Slide 13 - &amp;quot;National Organic Program&amp;quot;&quot;/&gt;&lt;property id=&quot;20307&quot; value=&quot;323&quot;/&gt;&lt;/object&gt;&lt;object type=&quot;3&quot; unique_id=&quot;10016&quot;&gt;&lt;property id=&quot;20148&quot; value=&quot;5&quot;/&gt;&lt;property id=&quot;20300&quot; value=&quot;Slide 14 - &amp;quot;Livestock &amp;amp; Poultry&amp;quot;&quot;/&gt;&lt;property id=&quot;20307&quot; value=&quot;264&quot;/&gt;&lt;/object&gt;&lt;object type=&quot;3&quot; unique_id=&quot;10017&quot;&gt;&lt;property id=&quot;20148&quot; value=&quot;5&quot;/&gt;&lt;property id=&quot;20300&quot; value=&quot;Slide 15 - &amp;quot;Animal Welfare Laws&amp;quot;&quot;/&gt;&lt;property id=&quot;20307&quot; value=&quot;265&quot;/&gt;&lt;/object&gt;&lt;object type=&quot;3&quot; unique_id=&quot;10018&quot;&gt;&lt;property id=&quot;20148&quot; value=&quot;5&quot;/&gt;&lt;property id=&quot;20300&quot; value=&quot;Slide 16 - &amp;quot;Animal Welfare Laws&amp;quot;&quot;/&gt;&lt;property id=&quot;20307&quot; value=&quot;266&quot;/&gt;&lt;/object&gt;&lt;object type=&quot;3&quot; unique_id=&quot;10019&quot;&gt;&lt;property id=&quot;20148&quot; value=&quot;5&quot;/&gt;&lt;property id=&quot;20300&quot; value=&quot;Slide 17 - &amp;quot;Animal Branding&amp;quot;&quot;/&gt;&lt;property id=&quot;20307&quot; value=&quot;267&quot;/&gt;&lt;/object&gt;&lt;object type=&quot;3&quot; unique_id=&quot;10020&quot;&gt;&lt;property id=&quot;20148&quot; value=&quot;5&quot;/&gt;&lt;property id=&quot;20300&quot; value=&quot;Slide 18 - &amp;quot;Animal Branding&amp;quot;&quot;/&gt;&lt;property id=&quot;20307&quot; value=&quot;268&quot;/&gt;&lt;/object&gt;&lt;object type=&quot;3&quot; unique_id=&quot;10021&quot;&gt;&lt;property id=&quot;20148&quot; value=&quot;5&quot;/&gt;&lt;property id=&quot;20300&quot; value=&quot;Slide 19 - &amp;quot;Control of Animal Diseases&amp;quot;&quot;/&gt;&lt;property id=&quot;20307&quot; value=&quot;269&quot;/&gt;&lt;/object&gt;&lt;object type=&quot;3&quot; unique_id=&quot;10022&quot;&gt;&lt;property id=&quot;20148&quot; value=&quot;5&quot;/&gt;&lt;property id=&quot;20300&quot; value=&quot;Slide 20 - &amp;quot;Control of Animal Diseases&amp;quot;&quot;/&gt;&lt;property id=&quot;20307&quot; value=&quot;270&quot;/&gt;&lt;/object&gt;&lt;object type=&quot;3&quot; unique_id=&quot;10023&quot;&gt;&lt;property id=&quot;20148&quot; value=&quot;5&quot;/&gt;&lt;property id=&quot;20300&quot; value=&quot;Slide 21 - &amp;quot;Control of Animal Diseases&amp;quot;&quot;/&gt;&lt;property id=&quot;20307&quot; value=&quot;271&quot;/&gt;&lt;/object&gt;&lt;object type=&quot;3&quot; unique_id=&quot;10024&quot;&gt;&lt;property id=&quot;20148&quot; value=&quot;5&quot;/&gt;&lt;property id=&quot;20300&quot; value=&quot;Slide 22 - &amp;quot;Dead Animal Disposal&amp;quot;&quot;/&gt;&lt;property id=&quot;20307&quot; value=&quot;272&quot;/&gt;&lt;/object&gt;&lt;object type=&quot;3&quot; unique_id=&quot;10025&quot;&gt;&lt;property id=&quot;20148&quot; value=&quot;5&quot;/&gt;&lt;property id=&quot;20300&quot; value=&quot;Slide 23 - &amp;quot;Dead Animal Disposal&amp;quot;&quot;/&gt;&lt;property id=&quot;20307&quot; value=&quot;273&quot;/&gt;&lt;/object&gt;&lt;object type=&quot;3&quot; unique_id=&quot;10026&quot;&gt;&lt;property id=&quot;20148&quot; value=&quot;5&quot;/&gt;&lt;property id=&quot;20300&quot; value=&quot;Slide 24 - &amp;quot;Slaughter and Processing&amp;quot;&quot;/&gt;&lt;property id=&quot;20307&quot; value=&quot;275&quot;/&gt;&lt;/object&gt;&lt;object type=&quot;3&quot; unique_id=&quot;10027&quot;&gt;&lt;property id=&quot;20148&quot; value=&quot;5&quot;/&gt;&lt;property id=&quot;20300&quot; value=&quot;Slide 25 - &amp;quot;Slaughter &amp;amp; Processing Issues Overview&amp;quot;&quot;/&gt;&lt;property id=&quot;20307&quot; value=&quot;274&quot;/&gt;&lt;/object&gt;&lt;object type=&quot;3&quot; unique_id=&quot;10028&quot;&gt;&lt;property id=&quot;20148&quot; value=&quot;5&quot;/&gt;&lt;property id=&quot;20300&quot; value=&quot;Slide 26&quot;/&gt;&lt;property id=&quot;20307&quot; value=&quot;333&quot;/&gt;&lt;/object&gt;&lt;object type=&quot;3&quot; unique_id=&quot;10029&quot;&gt;&lt;property id=&quot;20148&quot; value=&quot;5&quot;/&gt;&lt;property id=&quot;20300&quot; value=&quot;Slide 27 - &amp;quot;Humane Slaughter Act&amp;quot;&quot;/&gt;&lt;property id=&quot;20307&quot; value=&quot;276&quot;/&gt;&lt;/object&gt;&lt;object type=&quot;3&quot; unique_id=&quot;10030&quot;&gt;&lt;property id=&quot;20148&quot; value=&quot;5&quot;/&gt;&lt;property id=&quot;20300&quot; value=&quot;Slide 28 - &amp;quot;Humane Slaughter Act&amp;quot;&quot;/&gt;&lt;property id=&quot;20307&quot; value=&quot;277&quot;/&gt;&lt;/object&gt;&lt;object type=&quot;3&quot; unique_id=&quot;10031&quot;&gt;&lt;property id=&quot;20148&quot; value=&quot;5&quot;/&gt;&lt;property id=&quot;20300&quot; value=&quot;Slide 29 - &amp;quot;Federal and State Inspections&amp;quot;&quot;/&gt;&lt;property id=&quot;20307&quot; value=&quot;278&quot;/&gt;&lt;/object&gt;&lt;object type=&quot;3&quot; unique_id=&quot;10032&quot;&gt;&lt;property id=&quot;20148&quot; value=&quot;5&quot;/&gt;&lt;property id=&quot;20300&quot; value=&quot;Slide 30 - &amp;quot;Federal and State Inspections&amp;quot;&quot;/&gt;&lt;property id=&quot;20307&quot; value=&quot;280&quot;/&gt;&lt;/object&gt;&lt;object type=&quot;3&quot; unique_id=&quot;10033&quot;&gt;&lt;property id=&quot;20148&quot; value=&quot;5&quot;/&gt;&lt;property id=&quot;20300&quot; value=&quot;Slide 31 - &amp;quot;Meat Inspections&amp;quot;&quot;/&gt;&lt;property id=&quot;20307&quot; value=&quot;279&quot;/&gt;&lt;/object&gt;&lt;object type=&quot;3&quot; unique_id=&quot;10034&quot;&gt;&lt;property id=&quot;20148&quot; value=&quot;5&quot;/&gt;&lt;property id=&quot;20300&quot; value=&quot;Slide 32 - &amp;quot;Meat Inspections&amp;quot;&quot;/&gt;&lt;property id=&quot;20307&quot; value=&quot;281&quot;/&gt;&lt;/object&gt;&lt;object type=&quot;3&quot; unique_id=&quot;10035&quot;&gt;&lt;property id=&quot;20148&quot; value=&quot;5&quot;/&gt;&lt;property id=&quot;20300&quot; value=&quot;Slide 33 - &amp;quot;Meat Inspection&amp;quot;&quot;/&gt;&lt;property id=&quot;20307&quot; value=&quot;284&quot;/&gt;&lt;/object&gt;&lt;object type=&quot;3&quot; unique_id=&quot;10036&quot;&gt;&lt;property id=&quot;20148&quot; value=&quot;5&quot;/&gt;&lt;property id=&quot;20300&quot; value=&quot;Slide 34 - &amp;quot;Meat Inspections&amp;quot;&quot;/&gt;&lt;property id=&quot;20307&quot; value=&quot;282&quot;/&gt;&lt;/object&gt;&lt;object type=&quot;3&quot; unique_id=&quot;10037&quot;&gt;&lt;property id=&quot;20148&quot; value=&quot;5&quot;/&gt;&lt;property id=&quot;20300&quot; value=&quot;Slide 35 - &amp;quot;Meat Inspection&amp;quot;&quot;/&gt;&lt;property id=&quot;20307&quot; value=&quot;283&quot;/&gt;&lt;/object&gt;&lt;object type=&quot;3&quot; unique_id=&quot;10038&quot;&gt;&lt;property id=&quot;20148&quot; value=&quot;5&quot;/&gt;&lt;property id=&quot;20300&quot; value=&quot;Slide 36 - &amp;quot;Exception to Meat Inspection&amp;quot;&quot;/&gt;&lt;property id=&quot;20307&quot; value=&quot;285&quot;/&gt;&lt;/object&gt;&lt;object type=&quot;3&quot; unique_id=&quot;10039&quot;&gt;&lt;property id=&quot;20148&quot; value=&quot;5&quot;/&gt;&lt;property id=&quot;20300&quot; value=&quot;Slide 37 - &amp;quot;Poultry Inspection&amp;quot;&quot;/&gt;&lt;property id=&quot;20307&quot; value=&quot;286&quot;/&gt;&lt;/object&gt;&lt;object type=&quot;3&quot; unique_id=&quot;10040&quot;&gt;&lt;property id=&quot;20148&quot; value=&quot;5&quot;/&gt;&lt;property id=&quot;20300&quot; value=&quot;Slide 38 - &amp;quot;Poultry Inspection&amp;quot;&quot;/&gt;&lt;property id=&quot;20307&quot; value=&quot;288&quot;/&gt;&lt;/object&gt;&lt;object type=&quot;3&quot; unique_id=&quot;10041&quot;&gt;&lt;property id=&quot;20148&quot; value=&quot;5&quot;/&gt;&lt;property id=&quot;20300&quot; value=&quot;Slide 39 - &amp;quot;Poultry Inspection Exemptions&amp;quot;&quot;/&gt;&lt;property id=&quot;20307&quot; value=&quot;289&quot;/&gt;&lt;/object&gt;&lt;object type=&quot;3&quot; unique_id=&quot;10042&quot;&gt;&lt;property id=&quot;20148&quot; value=&quot;5&quot;/&gt;&lt;property id=&quot;20300&quot; value=&quot;Slide 40 - &amp;quot;Poultry Inspection Exemptions&amp;quot;&quot;/&gt;&lt;property id=&quot;20307&quot; value=&quot;298&quot;/&gt;&lt;/object&gt;&lt;object type=&quot;3&quot; unique_id=&quot;10043&quot;&gt;&lt;property id=&quot;20148&quot; value=&quot;5&quot;/&gt;&lt;property id=&quot;20300&quot; value=&quot;Slide 41 - &amp;quot;Producer’s Own Use&amp;quot;&quot;/&gt;&lt;property id=&quot;20307&quot; value=&quot;290&quot;/&gt;&lt;/object&gt;&lt;object type=&quot;3&quot; unique_id=&quot;10044&quot;&gt;&lt;property id=&quot;20148&quot; value=&quot;5&quot;/&gt;&lt;property id=&quot;20300&quot; value=&quot;Slide 42 - &amp;quot;Custom Slaughter/Processing&amp;quot;&quot;/&gt;&lt;property id=&quot;20307&quot; value=&quot;291&quot;/&gt;&lt;/object&gt;&lt;object type=&quot;3&quot; unique_id=&quot;10045&quot;&gt;&lt;property id=&quot;20148&quot; value=&quot;5&quot;/&gt;&lt;property id=&quot;20300&quot; value=&quot;Slide 43 - &amp;quot;1,000 Limit For Producer/Grower&amp;quot;&quot;/&gt;&lt;property id=&quot;20307&quot; value=&quot;292&quot;/&gt;&lt;/object&gt;&lt;object type=&quot;3&quot; unique_id=&quot;10046&quot;&gt;&lt;property id=&quot;20148&quot; value=&quot;5&quot;/&gt;&lt;property id=&quot;20300&quot; value=&quot;Slide 44 - &amp;quot;20,000 Limit For Producer/Grower&amp;quot;&quot;/&gt;&lt;property id=&quot;20307&quot; value=&quot;293&quot;/&gt;&lt;/object&gt;&lt;object type=&quot;3&quot; unique_id=&quot;10047&quot;&gt;&lt;property id=&quot;20148&quot; value=&quot;5&quot;/&gt;&lt;property id=&quot;20300&quot; value=&quot;Slide 45 - &amp;quot;Poultry Inspection Exemptions&amp;quot;&quot;/&gt;&lt;property id=&quot;20307&quot; value=&quot;300&quot;/&gt;&lt;/object&gt;&lt;object type=&quot;3&quot; unique_id=&quot;10048&quot;&gt;&lt;property id=&quot;20148&quot; value=&quot;5&quot;/&gt;&lt;property id=&quot;20300&quot; value=&quot;Slide 46 - &amp;quot;Safe Handling Instructions Example&amp;quot;&quot;/&gt;&lt;property id=&quot;20307&quot; value=&quot;304&quot;/&gt;&lt;/object&gt;&lt;object type=&quot;3&quot; unique_id=&quot;10049&quot;&gt;&lt;property id=&quot;20148&quot; value=&quot;5&quot;/&gt;&lt;property id=&quot;20300&quot; value=&quot;Slide 47 - &amp;quot;Limitations to the Exemption &amp;quot;&quot;/&gt;&lt;property id=&quot;20307&quot; value=&quot;299&quot;/&gt;&lt;/object&gt;&lt;object type=&quot;3&quot; unique_id=&quot;10050&quot;&gt;&lt;property id=&quot;20148&quot; value=&quot;5&quot;/&gt;&lt;property id=&quot;20300&quot; value=&quot;Slide 48 - &amp;quot;Limitations to the Exemption &amp;quot;&quot;/&gt;&lt;property id=&quot;20307&quot; value=&quot;301&quot;/&gt;&lt;/object&gt;&lt;object type=&quot;3&quot; unique_id=&quot;10051&quot;&gt;&lt;property id=&quot;20148&quot; value=&quot;5&quot;/&gt;&lt;property id=&quot;20300&quot; value=&quot;Slide 49 - &amp;quot;Labeling &amp;quot;&quot;/&gt;&lt;property id=&quot;20307&quot; value=&quot;302&quot;/&gt;&lt;/object&gt;&lt;object type=&quot;3&quot; unique_id=&quot;10052&quot;&gt;&lt;property id=&quot;20148&quot; value=&quot;5&quot;/&gt;&lt;property id=&quot;20300&quot; value=&quot;Slide 50 - &amp;quot;Labeling&amp;quot;&quot;/&gt;&lt;property id=&quot;20307&quot; value=&quot;307&quot;/&gt;&lt;/object&gt;&lt;object type=&quot;3&quot; unique_id=&quot;10053&quot;&gt;&lt;property id=&quot;20148&quot; value=&quot;5&quot;/&gt;&lt;property id=&quot;20300&quot; value=&quot;Slide 51 - &amp;quot;Labeling &amp;quot;&quot;/&gt;&lt;property id=&quot;20307&quot; value=&quot;305&quot;/&gt;&lt;/object&gt;&lt;object type=&quot;3&quot; unique_id=&quot;10054&quot;&gt;&lt;property id=&quot;20148&quot; value=&quot;5&quot;/&gt;&lt;property id=&quot;20300&quot; value=&quot;Slide 52 - &amp;quot;Labeling Claims&amp;quot;&quot;/&gt;&lt;property id=&quot;20307&quot; value=&quot;306&quot;/&gt;&lt;/object&gt;&lt;object type=&quot;3&quot; unique_id=&quot;10055&quot;&gt;&lt;property id=&quot;20148&quot; value=&quot;5&quot;/&gt;&lt;property id=&quot;20300&quot; value=&quot;Slide 53 - &amp;quot;Labeling Claims&amp;quot;&quot;/&gt;&lt;property id=&quot;20307&quot; value=&quot;308&quot;/&gt;&lt;/object&gt;&lt;object type=&quot;3&quot; unique_id=&quot;10056&quot;&gt;&lt;property id=&quot;20148&quot; value=&quot;5&quot;/&gt;&lt;property id=&quot;20300&quot; value=&quot;Slide 54 - &amp;quot;Labeling Claims&amp;quot;&quot;/&gt;&lt;property id=&quot;20307&quot; value=&quot;310&quot;/&gt;&lt;/object&gt;&lt;object type=&quot;3&quot; unique_id=&quot;10057&quot;&gt;&lt;property id=&quot;20148&quot; value=&quot;5&quot;/&gt;&lt;property id=&quot;20300&quot; value=&quot;Slide 55 - &amp;quot;Antibiotic Free Label&amp;quot;&quot;/&gt;&lt;property id=&quot;20307&quot; value=&quot;313&quot;/&gt;&lt;/object&gt;&lt;object type=&quot;3&quot; unique_id=&quot;10058&quot;&gt;&lt;property id=&quot;20148&quot; value=&quot;5&quot;/&gt;&lt;property id=&quot;20300&quot; value=&quot;Slide 56 - &amp;quot;Labeling Claims&amp;quot;&quot;/&gt;&lt;property id=&quot;20307&quot; value=&quot;312&quot;/&gt;&lt;/object&gt;&lt;object type=&quot;3&quot; unique_id=&quot;10059&quot;&gt;&lt;property id=&quot;20148&quot; value=&quot;5&quot;/&gt;&lt;property id=&quot;20300&quot; value=&quot;Slide 57 - &amp;quot;Labeling &amp;quot;&quot;/&gt;&lt;property id=&quot;20307&quot; value=&quot;334&quot;/&gt;&lt;/object&gt;&lt;object type=&quot;3&quot; unique_id=&quot;10060&quot;&gt;&lt;property id=&quot;20148&quot; value=&quot;5&quot;/&gt;&lt;property id=&quot;20300&quot; value=&quot;Slide 58 - &amp;quot;Labeling Claims&amp;quot;&quot;/&gt;&lt;property id=&quot;20307&quot; value=&quot;317&quot;/&gt;&lt;/object&gt;&lt;object type=&quot;3&quot; unique_id=&quot;10061&quot;&gt;&lt;property id=&quot;20148&quot; value=&quot;5&quot;/&gt;&lt;property id=&quot;20300&quot; value=&quot;Slide 59 - &amp;quot;Religious Labeling Claims&amp;quot;&quot;/&gt;&lt;property id=&quot;20307&quot; value=&quot;318&quot;/&gt;&lt;/object&gt;&lt;object type=&quot;3&quot; unique_id=&quot;10062&quot;&gt;&lt;property id=&quot;20148&quot; value=&quot;5&quot;/&gt;&lt;property id=&quot;20300&quot; value=&quot;Slide 60 - &amp;quot;Religious Labeling Claims&amp;quot;&quot;/&gt;&lt;property id=&quot;20307&quot; value=&quot;319&quot;/&gt;&lt;/object&gt;&lt;object type=&quot;3&quot; unique_id=&quot;10063&quot;&gt;&lt;property id=&quot;20148&quot; value=&quot;5&quot;/&gt;&lt;property id=&quot;20300&quot; value=&quot;Slide 61 - &amp;quot;Arkansas’s Law on Kosher Products&amp;quot;&quot;/&gt;&lt;property id=&quot;20307&quot; value=&quot;320&quot;/&gt;&lt;/object&gt;&lt;object type=&quot;3&quot; unique_id=&quot;10064&quot;&gt;&lt;property id=&quot;20148&quot; value=&quot;5&quot;/&gt;&lt;property id=&quot;20300&quot; value=&quot;Slide 62 - &amp;quot;Summary&amp;quot;&quot;/&gt;&lt;property id=&quot;20307&quot; value=&quot;321&quot;/&gt;&lt;/object&gt;&lt;object type=&quot;3&quot; unique_id=&quot;10065&quot;&gt;&lt;property id=&quot;20148&quot; value=&quot;5&quot;/&gt;&lt;property id=&quot;20300&quot; value=&quot;Slide 63 - &amp;quot;Summary&amp;quot;&quot;/&gt;&lt;property id=&quot;20307&quot; value=&quot;327&quot;/&gt;&lt;/object&gt;&lt;object type=&quot;3&quot; unique_id=&quot;10066&quot;&gt;&lt;property id=&quot;20148&quot; value=&quot;5&quot;/&gt;&lt;property id=&quot;20300&quot; value=&quot;Slide 64 - &amp;quot;Summary &amp;quot;&quot;/&gt;&lt;property id=&quot;20307&quot; value=&quot;328&quot;/&gt;&lt;/object&gt;&lt;object type=&quot;3&quot; unique_id=&quot;10067&quot;&gt;&lt;property id=&quot;20148&quot; value=&quot;5&quot;/&gt;&lt;property id=&quot;20300&quot; value=&quot;Slide 65 - &amp;quot;Additional Sources&amp;quot;&quot;/&gt;&lt;property id=&quot;20307&quot; value=&quot;311&quot;/&gt;&lt;/object&gt;&lt;object type=&quot;3&quot; unique_id=&quot;10068&quot;&gt;&lt;property id=&quot;20148&quot; value=&quot;5&quot;/&gt;&lt;property id=&quot;20300&quot; value=&quot;Slide 66&quot;/&gt;&lt;property id=&quot;20307&quot; value=&quot;330&quot;/&gt;&lt;/object&gt;&lt;object type=&quot;3&quot; unique_id=&quot;10069&quot;&gt;&lt;property id=&quot;20148&quot; value=&quot;5&quot;/&gt;&lt;property id=&quot;20300&quot; value=&quot;Slide 67&quot;/&gt;&lt;property id=&quot;20307&quot; value=&quot;331&quot;/&gt;&lt;/object&gt;&lt;/object&gt;&lt;object type=&quot;8&quot; unique_id=&quot;1013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6569</TotalTime>
  <Words>4426</Words>
  <Application>Microsoft Office PowerPoint</Application>
  <PresentationFormat>On-screen Show (4:3)</PresentationFormat>
  <Paragraphs>503</Paragraphs>
  <Slides>67</Slides>
  <Notes>3</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Breeze</vt:lpstr>
      <vt:lpstr>Slide 1</vt:lpstr>
      <vt:lpstr>Legal Issues in  Food Safety</vt:lpstr>
      <vt:lpstr>Disclaimer</vt:lpstr>
      <vt:lpstr>Objectives</vt:lpstr>
      <vt:lpstr>Overview</vt:lpstr>
      <vt:lpstr>Overview</vt:lpstr>
      <vt:lpstr>Insurance</vt:lpstr>
      <vt:lpstr>Fruits and Vegetables</vt:lpstr>
      <vt:lpstr>Unprocessed Fruits and Vegetables (UFVs)</vt:lpstr>
      <vt:lpstr>Processed Fruits and Vegetables</vt:lpstr>
      <vt:lpstr>National Organic Program</vt:lpstr>
      <vt:lpstr>Certified Organic</vt:lpstr>
      <vt:lpstr>National Organic Program</vt:lpstr>
      <vt:lpstr>Livestock &amp; Poultry</vt:lpstr>
      <vt:lpstr>Animal Welfare Laws</vt:lpstr>
      <vt:lpstr>Animal Welfare Laws</vt:lpstr>
      <vt:lpstr>Animal Branding</vt:lpstr>
      <vt:lpstr>Animal Branding</vt:lpstr>
      <vt:lpstr>Control of Animal Diseases</vt:lpstr>
      <vt:lpstr>Control of Animal Diseases</vt:lpstr>
      <vt:lpstr>Control of Animal Diseases</vt:lpstr>
      <vt:lpstr>Dead Animal Disposal</vt:lpstr>
      <vt:lpstr>Dead Animal Disposal</vt:lpstr>
      <vt:lpstr>Slaughter and Processing</vt:lpstr>
      <vt:lpstr>Slaughter &amp; Processing Issues Overview</vt:lpstr>
      <vt:lpstr>Slide 26</vt:lpstr>
      <vt:lpstr>Humane Slaughter Act</vt:lpstr>
      <vt:lpstr>Humane Slaughter Act</vt:lpstr>
      <vt:lpstr>Federal and State Inspections</vt:lpstr>
      <vt:lpstr>Federal and State Inspections</vt:lpstr>
      <vt:lpstr>Meat Inspections</vt:lpstr>
      <vt:lpstr>Meat Inspections</vt:lpstr>
      <vt:lpstr>Meat Inspection</vt:lpstr>
      <vt:lpstr>Meat Inspections</vt:lpstr>
      <vt:lpstr>Meat Inspection</vt:lpstr>
      <vt:lpstr>Exception to Meat Inspection</vt:lpstr>
      <vt:lpstr>Poultry Inspection</vt:lpstr>
      <vt:lpstr>Poultry Inspection</vt:lpstr>
      <vt:lpstr>Poultry Inspection Exemptions</vt:lpstr>
      <vt:lpstr>Poultry Inspection Exemptions</vt:lpstr>
      <vt:lpstr>Producer’s Own Use</vt:lpstr>
      <vt:lpstr>Custom Slaughter/Processing</vt:lpstr>
      <vt:lpstr>1,000 Limit For Producer/Grower</vt:lpstr>
      <vt:lpstr>20,000 Limit For Producer/Grower</vt:lpstr>
      <vt:lpstr>Poultry Inspection Exemptions</vt:lpstr>
      <vt:lpstr>Safe Handling Instructions Example</vt:lpstr>
      <vt:lpstr>Limitations to the Exemption </vt:lpstr>
      <vt:lpstr>Limitations to the Exemption </vt:lpstr>
      <vt:lpstr>Labeling </vt:lpstr>
      <vt:lpstr>Labeling</vt:lpstr>
      <vt:lpstr>Labeling </vt:lpstr>
      <vt:lpstr>Labeling Claims</vt:lpstr>
      <vt:lpstr>Labeling Claims</vt:lpstr>
      <vt:lpstr>Labeling Claims</vt:lpstr>
      <vt:lpstr>Antibiotic Free Label</vt:lpstr>
      <vt:lpstr>Labeling Claims</vt:lpstr>
      <vt:lpstr>Labeling </vt:lpstr>
      <vt:lpstr>Labeling Claims</vt:lpstr>
      <vt:lpstr>Religious Labeling Claims</vt:lpstr>
      <vt:lpstr>Religious Labeling Claims</vt:lpstr>
      <vt:lpstr>Arkansas’s Law on Kosher Products</vt:lpstr>
      <vt:lpstr>Summary</vt:lpstr>
      <vt:lpstr>Summary</vt:lpstr>
      <vt:lpstr>Summary </vt:lpstr>
      <vt:lpstr>Additional Sources</vt:lpstr>
      <vt:lpstr>Slide 66</vt:lpstr>
      <vt:lpstr>Slide 67</vt:lpstr>
    </vt:vector>
  </TitlesOfParts>
  <Company>University of Arkansas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Issues in Food Safety</dc:title>
  <dc:subject>This presentation provides a review of food safety rules and regulations that could impact a farm producer, as well as overview of laws in the state of Arkansas that oversee the rules for keeping livestock on your property.</dc:subject>
  <dc:creator>Paul Goeringer</dc:creator>
  <cp:lastModifiedBy>katiem</cp:lastModifiedBy>
  <cp:revision>339</cp:revision>
  <cp:lastPrinted>2011-12-13T14:27:26Z</cp:lastPrinted>
  <dcterms:created xsi:type="dcterms:W3CDTF">2011-11-07T14:00:11Z</dcterms:created>
  <dcterms:modified xsi:type="dcterms:W3CDTF">2012-10-19T14:27:05Z</dcterms:modified>
</cp:coreProperties>
</file>