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tags/tag35.xml" ContentType="application/vnd.openxmlformats-officedocument.presentationml.tags+xml"/>
  <Override PartName="/ppt/notesSlides/notesSlide33.xml" ContentType="application/vnd.openxmlformats-officedocument.presentationml.notesSlide+xml"/>
  <Override PartName="/ppt/comments/comment3.xml" ContentType="application/vnd.openxmlformats-officedocument.presentationml.comment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comments/comment1.xml" ContentType="application/vnd.openxmlformats-officedocument.presentationml.comments+xml"/>
  <Override PartName="/ppt/notesSlides/notesSlide20.xml" ContentType="application/vnd.openxmlformats-officedocument.presentationml.notesSlide+xml"/>
  <Override PartName="/ppt/tags/tag24.xml" ContentType="application/vnd.openxmlformats-officedocument.presentationml.tags+xml"/>
  <Default Extension="gif" ContentType="image/gif"/>
  <Override PartName="/ppt/tags/tag33.xml" ContentType="application/vnd.openxmlformats-officedocument.presentationml.tags+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comments/comment2.xml" ContentType="application/vnd.openxmlformats-officedocument.presentationml.comment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59" r:id="rId4"/>
    <p:sldId id="262" r:id="rId5"/>
    <p:sldId id="263" r:id="rId6"/>
    <p:sldId id="264" r:id="rId7"/>
    <p:sldId id="304" r:id="rId8"/>
    <p:sldId id="265" r:id="rId9"/>
    <p:sldId id="266" r:id="rId10"/>
    <p:sldId id="267" r:id="rId11"/>
    <p:sldId id="268" r:id="rId12"/>
    <p:sldId id="269" r:id="rId13"/>
    <p:sldId id="270" r:id="rId14"/>
    <p:sldId id="271" r:id="rId15"/>
    <p:sldId id="272" r:id="rId16"/>
    <p:sldId id="273" r:id="rId17"/>
    <p:sldId id="274" r:id="rId18"/>
    <p:sldId id="275" r:id="rId19"/>
    <p:sldId id="287" r:id="rId20"/>
    <p:sldId id="277" r:id="rId21"/>
    <p:sldId id="290" r:id="rId22"/>
    <p:sldId id="295" r:id="rId23"/>
    <p:sldId id="276" r:id="rId24"/>
    <p:sldId id="288" r:id="rId25"/>
    <p:sldId id="292" r:id="rId26"/>
    <p:sldId id="279" r:id="rId27"/>
    <p:sldId id="280" r:id="rId28"/>
    <p:sldId id="281" r:id="rId29"/>
    <p:sldId id="282" r:id="rId30"/>
    <p:sldId id="283" r:id="rId31"/>
    <p:sldId id="284" r:id="rId32"/>
    <p:sldId id="285" r:id="rId33"/>
    <p:sldId id="305" r:id="rId34"/>
    <p:sldId id="297" r:id="rId35"/>
    <p:sldId id="298" r:id="rId36"/>
    <p:sldId id="286" r:id="rId37"/>
    <p:sldId id="296"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saa" initials="m"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6A653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6" autoAdjust="0"/>
    <p:restoredTop sz="75096" autoAdjust="0"/>
  </p:normalViewPr>
  <p:slideViewPr>
    <p:cSldViewPr>
      <p:cViewPr>
        <p:scale>
          <a:sx n="60" d="100"/>
          <a:sy n="60" d="100"/>
        </p:scale>
        <p:origin x="-1368"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8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7-05T09:50:23.515" idx="4">
    <p:pos x="10" y="10"/>
    <p:text>Is this an appropriate title for this? Should it be Alternative Practices instead? What is the value here?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9-18T10:45:54.234" idx="16">
    <p:pos x="10" y="10"/>
    <p:text>This picture makes it seem like you are talking about diversification of crops, since you see many differerent crops. I think we should show a few pictures of different types of markets since that is what you are talking about</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2-06-26T12:45:03.687" idx="13">
    <p:pos x="5641" y="374"/>
    <p:text>We might want to introduce the marketing worksheet here so that they have a place to write the answer to these questions?</p:text>
  </p:cm>
  <p:cm authorId="0" dt="2012-06-29T18:02:30.656" idx="14">
    <p:pos x="10" y="10"/>
    <p:text>Maybe just have these questions be on the worksheet, and instead use pictures to illustrate 3 of these points to keep it shorter and with more visuals?</p:text>
  </p:cm>
  <p:cm authorId="0" dt="2012-07-03T13:51:25.781" idx="15">
    <p:pos x="413" y="183"/>
    <p:text>Do some examples for some of these bullets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A32DD2-21B6-40B3-8F44-5BB9363A6670}" type="datetimeFigureOut">
              <a:rPr lang="en-US" smtClean="0"/>
              <a:pPr/>
              <a:t>3/20/2013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F7D94-D33F-4BAE-BEEF-6A50455ABE2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Hi and welcome to Lesson 2 on Marketing.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Marketing is a </a:t>
            </a:r>
            <a:r>
              <a:rPr lang="en-US" sz="1200" i="1" kern="1200" dirty="0" smtClean="0">
                <a:solidFill>
                  <a:schemeClr val="tx1"/>
                </a:solidFill>
                <a:latin typeface="+mn-lt"/>
                <a:ea typeface="+mn-ea"/>
                <a:cs typeface="+mn-cs"/>
              </a:rPr>
              <a:t>critical</a:t>
            </a:r>
            <a:r>
              <a:rPr lang="en-US" sz="1200" kern="1200" dirty="0" smtClean="0">
                <a:solidFill>
                  <a:schemeClr val="tx1"/>
                </a:solidFill>
                <a:latin typeface="+mn-lt"/>
                <a:ea typeface="+mn-ea"/>
                <a:cs typeface="+mn-cs"/>
              </a:rPr>
              <a:t> part of your farm business. You can grow high quality, beautiful produce, but if you haven’t spent time figuring out where and how to sell it, you won’t be in business very long. It’s important to think about </a:t>
            </a:r>
            <a:r>
              <a:rPr lang="en-US" sz="1200" i="1" kern="1200" dirty="0" smtClean="0">
                <a:solidFill>
                  <a:schemeClr val="tx1"/>
                </a:solidFill>
                <a:latin typeface="+mn-lt"/>
                <a:ea typeface="+mn-ea"/>
                <a:cs typeface="+mn-cs"/>
              </a:rPr>
              <a:t>how</a:t>
            </a:r>
            <a:r>
              <a:rPr lang="en-US" sz="1200" kern="1200" dirty="0" smtClean="0">
                <a:solidFill>
                  <a:schemeClr val="tx1"/>
                </a:solidFill>
                <a:latin typeface="+mn-lt"/>
                <a:ea typeface="+mn-ea"/>
                <a:cs typeface="+mn-cs"/>
              </a:rPr>
              <a:t> you are going to sell those farm products, and make a plan for it, </a:t>
            </a:r>
            <a:r>
              <a:rPr lang="en-US" sz="1200" i="1" kern="1200" dirty="0" smtClean="0">
                <a:solidFill>
                  <a:schemeClr val="tx1"/>
                </a:solidFill>
                <a:latin typeface="+mn-lt"/>
                <a:ea typeface="+mn-ea"/>
                <a:cs typeface="+mn-cs"/>
              </a:rPr>
              <a:t>before</a:t>
            </a:r>
            <a:r>
              <a:rPr lang="en-US" sz="1200" kern="1200" dirty="0" smtClean="0">
                <a:solidFill>
                  <a:schemeClr val="tx1"/>
                </a:solidFill>
                <a:latin typeface="+mn-lt"/>
                <a:ea typeface="+mn-ea"/>
                <a:cs typeface="+mn-cs"/>
              </a:rPr>
              <a:t> you put a single seed in the ground.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After you’ve identified some markets you might be interested in selling to, call them and ask them questions about how it might work. If you aren’t comfortable having this conversation in English, find a friend or family member to help you. Here are some good questions to start with:</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-Are you currently buying products from local farmers? If not, are you interested in doing that?</a:t>
            </a:r>
          </a:p>
          <a:p>
            <a:r>
              <a:rPr lang="en-US" sz="1200" kern="1200" dirty="0" smtClean="0">
                <a:solidFill>
                  <a:schemeClr val="tx1"/>
                </a:solidFill>
                <a:latin typeface="+mn-lt"/>
                <a:ea typeface="+mn-ea"/>
                <a:cs typeface="+mn-cs"/>
              </a:rPr>
              <a:t>-What products would you be interested in buying from a local farmer? What are you missing?</a:t>
            </a:r>
          </a:p>
          <a:p>
            <a:r>
              <a:rPr lang="en-US" sz="1200" kern="1200" dirty="0" smtClean="0">
                <a:solidFill>
                  <a:schemeClr val="tx1"/>
                </a:solidFill>
                <a:latin typeface="+mn-lt"/>
                <a:ea typeface="+mn-ea"/>
                <a:cs typeface="+mn-cs"/>
              </a:rPr>
              <a:t>-What new products do you think are emerging trends?</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may also be useful to ask them what is important to them about their food. Is it just price, or are there other things too? This last question is significant, because it gives you an idea of what your potential customers might value about their food.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 that’s the 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basic marketing concept we wanted to talk to you about – customer values, or figuring out </a:t>
            </a:r>
            <a:r>
              <a:rPr lang="en-US" sz="1200" i="1" kern="1200" dirty="0" smtClean="0">
                <a:solidFill>
                  <a:schemeClr val="tx1"/>
                </a:solidFill>
                <a:latin typeface="+mn-lt"/>
                <a:ea typeface="+mn-ea"/>
                <a:cs typeface="+mn-cs"/>
              </a:rPr>
              <a:t>what your customers want</a:t>
            </a:r>
            <a:r>
              <a:rPr lang="en-US" sz="1200" kern="1200" dirty="0" smtClean="0">
                <a:solidFill>
                  <a:schemeClr val="tx1"/>
                </a:solidFill>
                <a:latin typeface="+mn-lt"/>
                <a:ea typeface="+mn-ea"/>
                <a:cs typeface="+mn-cs"/>
              </a:rPr>
              <a:t>. Customers often value more than just the physical product they buy, and sometimes they’re willing to pay more for things that have the qualities they are seeking. Here are some examples:</a:t>
            </a:r>
          </a:p>
          <a:p>
            <a:r>
              <a:rPr lang="en-US" sz="1200" u="none" strike="noStrike"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Most customers want a high quality product. They want fresh, beautiful produce with an excellent flavor, and in some markets, higher quality commands a higher price. </a:t>
            </a:r>
            <a:br>
              <a:rPr lang="en-US" sz="1200" kern="1200" dirty="0" smtClean="0">
                <a:solidFill>
                  <a:schemeClr val="tx1"/>
                </a:solidFill>
                <a:latin typeface="+mn-lt"/>
                <a:ea typeface="+mn-ea"/>
                <a:cs typeface="+mn-cs"/>
              </a:rPr>
            </a:b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customers really value convenience. Some restaurant chefs will value having products delivered to their kitchens, and some chefs would prefer to pick out their own produce fresh from a farmers market down the street. </a:t>
            </a:r>
          </a:p>
          <a:p>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customers place a high value on knowing how their produce was grown and raised. They want a personal connection with the farmer. Some will also value </a:t>
            </a:r>
            <a:r>
              <a:rPr lang="en-US" sz="1200" b="1" kern="1200" dirty="0" smtClean="0">
                <a:solidFill>
                  <a:schemeClr val="tx1"/>
                </a:solidFill>
                <a:latin typeface="+mn-lt"/>
                <a:ea typeface="+mn-ea"/>
                <a:cs typeface="+mn-cs"/>
              </a:rPr>
              <a:t>standards</a:t>
            </a:r>
            <a:r>
              <a:rPr lang="en-US" sz="1200" kern="1200" dirty="0" smtClean="0">
                <a:solidFill>
                  <a:schemeClr val="tx1"/>
                </a:solidFill>
                <a:latin typeface="+mn-lt"/>
                <a:ea typeface="+mn-ea"/>
                <a:cs typeface="+mn-cs"/>
              </a:rPr>
              <a:t> that help them know the methods of growing, such as certified organic. Others want to know how the animals they are eating are being treated, and how they are raised. </a:t>
            </a:r>
            <a:r>
              <a:rPr lang="en-US" sz="1200" i="1" kern="1200" dirty="0" smtClean="0">
                <a:solidFill>
                  <a:schemeClr val="tx1"/>
                </a:solidFill>
                <a:latin typeface="+mn-lt"/>
                <a:ea typeface="+mn-ea"/>
                <a:cs typeface="+mn-cs"/>
              </a:rPr>
              <a:t>It’s important to learn how to label your products to send the right message to your customer</a:t>
            </a:r>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is also a segment of customers that will highly value your knowledge of their cultural diets, which may be pretty different from the standard American diet. These customers will be looking for labels that show you understand their religious or cultural preferences, such as </a:t>
            </a:r>
            <a:r>
              <a:rPr lang="en-US" sz="1200" kern="1200" dirty="0" err="1" smtClean="0">
                <a:solidFill>
                  <a:schemeClr val="tx1"/>
                </a:solidFill>
                <a:latin typeface="+mn-lt"/>
                <a:ea typeface="+mn-ea"/>
                <a:cs typeface="+mn-cs"/>
              </a:rPr>
              <a:t>Halal</a:t>
            </a:r>
            <a:r>
              <a:rPr lang="en-US" sz="1200" kern="1200" dirty="0" smtClean="0">
                <a:solidFill>
                  <a:schemeClr val="tx1"/>
                </a:solidFill>
                <a:latin typeface="+mn-lt"/>
                <a:ea typeface="+mn-ea"/>
                <a:cs typeface="+mn-cs"/>
              </a:rPr>
              <a:t> or Kosher, or they will be looking for specialty cuts of meat, like brisket or tri-tip, or parts of the animal used in different cultures, like tongue and baby goat, known as </a:t>
            </a:r>
            <a:r>
              <a:rPr lang="en-US" sz="1200" kern="1200" dirty="0" err="1" smtClean="0">
                <a:solidFill>
                  <a:schemeClr val="tx1"/>
                </a:solidFill>
                <a:latin typeface="+mn-lt"/>
                <a:ea typeface="+mn-ea"/>
                <a:cs typeface="+mn-cs"/>
              </a:rPr>
              <a:t>cabrito</a:t>
            </a:r>
            <a:r>
              <a:rPr lang="en-US" sz="1200" kern="1200" dirty="0" smtClean="0">
                <a:solidFill>
                  <a:schemeClr val="tx1"/>
                </a:solidFill>
                <a:latin typeface="+mn-lt"/>
                <a:ea typeface="+mn-ea"/>
                <a:cs typeface="+mn-cs"/>
              </a:rPr>
              <a:t>. They might also be looking for types of vegetables they are familiar with from other regions of the world.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are just some examples of a few things that your customers might value. These values are also called “Niche Markets.” As I mentioned earlier, a niche is defined as a distinct segment of the market. It may be a specific crop, or a time of the year, or it might even be an activity that someone needs produce for, like freezing and canning. A niche is simply a demand, a need or a value in the community. On your screen is a list of some other examples of niche markets. Some farmers find success by focusing on a particular niche and catering to those customers.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Spend some time thinking about what other things your customers might value. Is there a particular “niche” in your community that you might be able to fill?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p:spPr>
      </p:sp>
      <p:sp>
        <p:nvSpPr>
          <p:cNvPr id="32771" name="Rectangle 3"/>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Ok, so now let’s talk about price. Is offering a low price considered a niche? While most customers will value a low price, low prices is </a:t>
            </a:r>
            <a:r>
              <a:rPr lang="en-US" sz="1200" b="1" kern="1200" dirty="0" smtClean="0">
                <a:solidFill>
                  <a:schemeClr val="tx1"/>
                </a:solidFill>
                <a:latin typeface="+mn-lt"/>
                <a:ea typeface="+mn-ea"/>
                <a:cs typeface="+mn-cs"/>
              </a:rPr>
              <a:t>not</a:t>
            </a:r>
            <a:r>
              <a:rPr lang="en-US" sz="1200" kern="1200" dirty="0" smtClean="0">
                <a:solidFill>
                  <a:schemeClr val="tx1"/>
                </a:solidFill>
                <a:latin typeface="+mn-lt"/>
                <a:ea typeface="+mn-ea"/>
                <a:cs typeface="+mn-cs"/>
              </a:rPr>
              <a:t> really a niche, because your price isn’t something that comes from the community. Your price comes from knowing how much it costs you to produce your product! Competing only on price can be dangerous. In order to offer lower prices than what you see in the market, you have to know exactly what it </a:t>
            </a:r>
            <a:r>
              <a:rPr lang="en-US" sz="1200" b="1" kern="1200" dirty="0" smtClean="0">
                <a:solidFill>
                  <a:schemeClr val="tx1"/>
                </a:solidFill>
                <a:latin typeface="+mn-lt"/>
                <a:ea typeface="+mn-ea"/>
                <a:cs typeface="+mn-cs"/>
              </a:rPr>
              <a:t>costs you</a:t>
            </a:r>
            <a:r>
              <a:rPr lang="en-US" sz="1200" kern="1200" dirty="0" smtClean="0">
                <a:solidFill>
                  <a:schemeClr val="tx1"/>
                </a:solidFill>
                <a:latin typeface="+mn-lt"/>
                <a:ea typeface="+mn-ea"/>
                <a:cs typeface="+mn-cs"/>
              </a:rPr>
              <a:t> to produce your products. Do you know how much it costs to grow one head of broccoli? If it costs you $2.00 to grow that broccoli plant, and you sell it for $1.00 at the market, you are </a:t>
            </a:r>
            <a:r>
              <a:rPr lang="en-US" sz="1200" b="1" i="1" kern="1200" dirty="0" smtClean="0">
                <a:solidFill>
                  <a:schemeClr val="tx1"/>
                </a:solidFill>
                <a:latin typeface="+mn-lt"/>
                <a:ea typeface="+mn-ea"/>
                <a:cs typeface="+mn-cs"/>
              </a:rPr>
              <a:t>losing </a:t>
            </a:r>
            <a:r>
              <a:rPr lang="en-US" sz="1200" kern="1200" dirty="0" smtClean="0">
                <a:solidFill>
                  <a:schemeClr val="tx1"/>
                </a:solidFill>
                <a:latin typeface="+mn-lt"/>
                <a:ea typeface="+mn-ea"/>
                <a:cs typeface="+mn-cs"/>
              </a:rPr>
              <a:t>money by selling it, not </a:t>
            </a:r>
            <a:r>
              <a:rPr lang="en-US" sz="1200" b="1" i="1" kern="1200" dirty="0" smtClean="0">
                <a:solidFill>
                  <a:schemeClr val="tx1"/>
                </a:solidFill>
                <a:latin typeface="+mn-lt"/>
                <a:ea typeface="+mn-ea"/>
                <a:cs typeface="+mn-cs"/>
              </a:rPr>
              <a:t>making</a:t>
            </a:r>
            <a:r>
              <a:rPr lang="en-US" sz="1200" kern="1200" dirty="0" smtClean="0">
                <a:solidFill>
                  <a:schemeClr val="tx1"/>
                </a:solidFill>
                <a:latin typeface="+mn-lt"/>
                <a:ea typeface="+mn-ea"/>
                <a:cs typeface="+mn-cs"/>
              </a:rPr>
              <a:t> money! Figuring out what it costs you to produce your crops takes time, and very good recordkeeping. Are you a good record keeper? Do you know how much of your expenses (like your fuel, your labor and your water) are going to produce are particular crop?  We’ll talk more about this in Lesson 3. Most beginning farmers don’t know exactly what it costs them to produce their crops their first year, or even first few years, until they have established their systems and are keeping good records. This is why trying to offer a lower price than other farmers your first year is not a good idea. Instead, a successful farmer will find creative ways to provide </a:t>
            </a:r>
            <a:r>
              <a:rPr lang="en-US" sz="1200" b="1" i="1" kern="1200" dirty="0" smtClean="0">
                <a:solidFill>
                  <a:schemeClr val="tx1"/>
                </a:solidFill>
                <a:latin typeface="+mn-lt"/>
                <a:ea typeface="+mn-ea"/>
                <a:cs typeface="+mn-cs"/>
              </a:rPr>
              <a:t>value</a:t>
            </a:r>
            <a:r>
              <a:rPr lang="en-US" sz="1200" kern="1200" dirty="0" smtClean="0">
                <a:solidFill>
                  <a:schemeClr val="tx1"/>
                </a:solidFill>
                <a:latin typeface="+mn-lt"/>
                <a:ea typeface="+mn-ea"/>
                <a:cs typeface="+mn-cs"/>
              </a:rPr>
              <a:t> to his or her products that customers are willing to pay more for, such as the niches that we talked about previously. </a:t>
            </a:r>
            <a:endParaRPr lang="en-US" sz="1200" kern="1200" dirty="0">
              <a:solidFill>
                <a:schemeClr val="tx1"/>
              </a:solidFill>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leads us to the next basic marketing concept, which is how to find customers, and how to build relationships with these customers. As we mentioned earlier, many people want to know more about who is growing their food, where it comes from, or why it is different. As you do your market research and meet people, they will want to know about you, your farm, and your produce. How will you make sure that they remember you?</a:t>
            </a:r>
          </a:p>
          <a:p>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Start with a business card.</a:t>
            </a:r>
            <a:r>
              <a:rPr lang="en-US" sz="1200" kern="1200" dirty="0" smtClean="0">
                <a:solidFill>
                  <a:schemeClr val="tx1"/>
                </a:solidFill>
                <a:latin typeface="+mn-lt"/>
                <a:ea typeface="+mn-ea"/>
                <a:cs typeface="+mn-cs"/>
              </a:rPr>
              <a:t> One of the simplest and most effective things you can do is make a business card. This is an easy way to help people remember who you are. When you meet a buyer, or bring in samples, you should hand them a business card immediately. This way, they can associate your name with your products, and have a way to contact you if they want to purchase your products. You will want to make sure you have a reliable way to communicate with you on the card. </a:t>
            </a:r>
          </a:p>
          <a:p>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are two parts to Lesson 2. In Part I, we’ll cover basic marketing concepts that will help you figure out how to reach your customers, and manage your risk.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Part II, we’ll spend some time exploring different ways to sell your products. You’ll hear us refer to these as “marketing channels”. By the end of this lesson, we want you to have the beginning of a marketing plan in place. A well thought-out marketing plan is an essential part of your overall farm business plan.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Business cards are very easy to make, and there are many websites that will let you design your own card and will even print it for you. For example, this company, Uprinting.com will let you design your card with your own pictures, and you can make 250 cards for about $17. </a:t>
            </a:r>
          </a:p>
          <a:p>
            <a:r>
              <a:rPr lang="en-US" sz="1200" kern="1200" dirty="0" smtClean="0">
                <a:solidFill>
                  <a:schemeClr val="tx1"/>
                </a:solidFill>
                <a:latin typeface="+mn-lt"/>
                <a:ea typeface="+mn-ea"/>
                <a:cs typeface="+mn-cs"/>
              </a:rPr>
              <a:t>This picture is a screen shot from the </a:t>
            </a:r>
            <a:r>
              <a:rPr lang="en-US" sz="1200" kern="1200" dirty="0" err="1" smtClean="0">
                <a:solidFill>
                  <a:schemeClr val="tx1"/>
                </a:solidFill>
                <a:latin typeface="+mn-lt"/>
                <a:ea typeface="+mn-ea"/>
                <a:cs typeface="+mn-cs"/>
              </a:rPr>
              <a:t>uprinting</a:t>
            </a:r>
            <a:r>
              <a:rPr lang="en-US" sz="1200" kern="1200" dirty="0" smtClean="0">
                <a:solidFill>
                  <a:schemeClr val="tx1"/>
                </a:solidFill>
                <a:latin typeface="+mn-lt"/>
                <a:ea typeface="+mn-ea"/>
                <a:cs typeface="+mn-cs"/>
              </a:rPr>
              <a:t> webpage. It’s easy to navigate, but have a friend or family member help you with it.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Another way to help people remember you is to tell your story.</a:t>
            </a:r>
            <a:r>
              <a:rPr lang="en-US" sz="1200" kern="1200" dirty="0" smtClean="0">
                <a:solidFill>
                  <a:schemeClr val="tx1"/>
                </a:solidFill>
                <a:latin typeface="+mn-lt"/>
                <a:ea typeface="+mn-ea"/>
                <a:cs typeface="+mn-cs"/>
              </a:rPr>
              <a:t> David </a:t>
            </a:r>
            <a:r>
              <a:rPr lang="en-US" sz="1200" kern="1200" dirty="0" err="1" smtClean="0">
                <a:solidFill>
                  <a:schemeClr val="tx1"/>
                </a:solidFill>
                <a:latin typeface="+mn-lt"/>
                <a:ea typeface="+mn-ea"/>
                <a:cs typeface="+mn-cs"/>
              </a:rPr>
              <a:t>Visher</a:t>
            </a:r>
            <a:r>
              <a:rPr lang="en-US" sz="1200" kern="1200" dirty="0" smtClean="0">
                <a:solidFill>
                  <a:schemeClr val="tx1"/>
                </a:solidFill>
                <a:latin typeface="+mn-lt"/>
                <a:ea typeface="+mn-ea"/>
                <a:cs typeface="+mn-cs"/>
              </a:rPr>
              <a:t>, a marketing specialist in California, notes that more and more people want to know where their food comes from, and who grew it. They want to buy products which may be local, or organic, or grown on a small farm or by a family, or by an underrepresented or immigrant farmer. They want to know your story.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David recommends writing your story down, and practicing telling it. He says that the purpose of a written document is to have something you can give to buyers that will make them want to keep talking to you, and also remember you. You don’t have to cover everything. You need a unique marketing story that is short and persuasive.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Attached to this slide is a worksheet that you can fill out with basic questions that will help develop your story. The questions are simple – who are you, what do you grow, what makes your product special, and how can someone contact you? Pictures are critical to make your story sheet attractive! Here are some examples of what it can look like.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David and his project at the University of California helped </a:t>
            </a:r>
            <a:r>
              <a:rPr lang="en-US" sz="1200" kern="1200" dirty="0" err="1" smtClean="0">
                <a:solidFill>
                  <a:schemeClr val="tx1"/>
                </a:solidFill>
                <a:latin typeface="+mn-lt"/>
                <a:ea typeface="+mn-ea"/>
                <a:cs typeface="+mn-cs"/>
              </a:rPr>
              <a:t>Chia</a:t>
            </a:r>
            <a:r>
              <a:rPr lang="en-US" sz="1200" kern="1200" dirty="0" smtClean="0">
                <a:solidFill>
                  <a:schemeClr val="tx1"/>
                </a:solidFill>
                <a:latin typeface="+mn-lt"/>
                <a:ea typeface="+mn-ea"/>
                <a:cs typeface="+mn-cs"/>
              </a:rPr>
              <a:t> Lee create this simple sheet that talks about his farm, his production techniques and his personal story. The pictures will help buyers remember his face, and also illustrate the quality of some of the crops that </a:t>
            </a:r>
            <a:r>
              <a:rPr lang="en-US" sz="1200" kern="1200" dirty="0" err="1" smtClean="0">
                <a:solidFill>
                  <a:schemeClr val="tx1"/>
                </a:solidFill>
                <a:latin typeface="+mn-lt"/>
                <a:ea typeface="+mn-ea"/>
                <a:cs typeface="+mn-cs"/>
              </a:rPr>
              <a:t>Chia</a:t>
            </a:r>
            <a:r>
              <a:rPr lang="en-US" sz="1200" kern="1200" dirty="0" smtClean="0">
                <a:solidFill>
                  <a:schemeClr val="tx1"/>
                </a:solidFill>
                <a:latin typeface="+mn-lt"/>
                <a:ea typeface="+mn-ea"/>
                <a:cs typeface="+mn-cs"/>
              </a:rPr>
              <a:t> grows. </a:t>
            </a: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is another example of the type of simple marketing sheet that shows off the product, the farmer and tells their story.</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are things you can do to let people know who you are and keep you in mind. But the real secret to building relationships is trust, which in the farming world, translates into two things: </a:t>
            </a:r>
            <a:r>
              <a:rPr lang="en-US" sz="1200" b="1" kern="1200" dirty="0" smtClean="0">
                <a:solidFill>
                  <a:schemeClr val="tx1"/>
                </a:solidFill>
                <a:latin typeface="+mn-lt"/>
                <a:ea typeface="+mn-ea"/>
                <a:cs typeface="+mn-cs"/>
              </a:rPr>
              <a:t>following through with your commitments</a:t>
            </a:r>
            <a:r>
              <a:rPr lang="en-US" sz="1200" kern="120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producing high quality products.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Following through</a:t>
            </a:r>
            <a:r>
              <a:rPr lang="en-US" sz="1200" kern="1200" dirty="0" smtClean="0">
                <a:solidFill>
                  <a:schemeClr val="tx1"/>
                </a:solidFill>
                <a:latin typeface="+mn-lt"/>
                <a:ea typeface="+mn-ea"/>
                <a:cs typeface="+mn-cs"/>
              </a:rPr>
              <a:t> on your commitments means that you do what you say you are going to do, and you don’t change your mind a few weeks later. You arrive on time, you keep your word, and you return a buyer’s phone calls immediately. This is how you keep your customers happy, and build a good relationship with them. Some buyers don’t want to work with small farmers because they have had bad experiences. One farmer started selling to someone else in the middle of the season, and left the first buyer without any produce. This created a bad relationship. Something to understand about markets in general is that prices are constantly changing during the season for each crop, they will go up and down each week. If you agree to sell to someone, they need to be able to count on you, as this creates trust.</a:t>
            </a: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Buyers need to </a:t>
            </a:r>
            <a:r>
              <a:rPr lang="en-US" sz="1200" b="1" kern="1200" dirty="0" smtClean="0">
                <a:solidFill>
                  <a:schemeClr val="tx1"/>
                </a:solidFill>
                <a:latin typeface="+mn-lt"/>
                <a:ea typeface="+mn-ea"/>
                <a:cs typeface="+mn-cs"/>
              </a:rPr>
              <a:t>trust your quality</a:t>
            </a:r>
            <a:r>
              <a:rPr lang="en-US" sz="1200" kern="1200" dirty="0" smtClean="0">
                <a:solidFill>
                  <a:schemeClr val="tx1"/>
                </a:solidFill>
                <a:latin typeface="+mn-lt"/>
                <a:ea typeface="+mn-ea"/>
                <a:cs typeface="+mn-cs"/>
              </a:rPr>
              <a:t>. If someone agrees to buy 10 cases of strawberries from you, they expect to get 10 cases of high quality strawberries. If later they discover that the top case of strawberries was perfect but the rest (or even a few) were poor quality, you have betrayed this person’s trust and they will most likely not buy from you again. You will also earn a reputation for being dishonest and they may tell others not to buy from you.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They key to developing good markets for your products starts with creating good relationships built on trust for quality products and following through on your commitments. </a:t>
            </a: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leads us to the next basic marketing concept, which is risk management as a strategy. One of the most important </a:t>
            </a:r>
            <a:r>
              <a:rPr lang="en-US" sz="1200" b="1" kern="1200" dirty="0" smtClean="0">
                <a:solidFill>
                  <a:schemeClr val="tx1"/>
                </a:solidFill>
                <a:latin typeface="+mn-lt"/>
                <a:ea typeface="+mn-ea"/>
                <a:cs typeface="+mn-cs"/>
              </a:rPr>
              <a:t>strategies</a:t>
            </a:r>
            <a:r>
              <a:rPr lang="en-US" sz="1200" kern="1200" dirty="0" smtClean="0">
                <a:solidFill>
                  <a:schemeClr val="tx1"/>
                </a:solidFill>
                <a:latin typeface="+mn-lt"/>
                <a:ea typeface="+mn-ea"/>
                <a:cs typeface="+mn-cs"/>
              </a:rPr>
              <a:t> for managing risk is to start small and grow after your production skills become </a:t>
            </a:r>
            <a:r>
              <a:rPr lang="en-US" sz="1200" b="1" kern="1200" dirty="0" smtClean="0">
                <a:solidFill>
                  <a:schemeClr val="tx1"/>
                </a:solidFill>
                <a:latin typeface="+mn-lt"/>
                <a:ea typeface="+mn-ea"/>
                <a:cs typeface="+mn-cs"/>
              </a:rPr>
              <a:t>strong</a:t>
            </a:r>
            <a:r>
              <a:rPr lang="en-US" sz="1200" kern="1200" dirty="0" smtClean="0">
                <a:solidFill>
                  <a:schemeClr val="tx1"/>
                </a:solidFill>
                <a:latin typeface="+mn-lt"/>
                <a:ea typeface="+mn-ea"/>
                <a:cs typeface="+mn-cs"/>
              </a:rPr>
              <a:t>. This not only applies to your production in general, but also to how much you offer your markets. Produce a small amount of something you’d like to sell and give out samples to markets that you would like to try </a:t>
            </a:r>
            <a:r>
              <a:rPr lang="en-US" sz="1200" b="1" kern="1200" dirty="0" smtClean="0">
                <a:solidFill>
                  <a:schemeClr val="tx1"/>
                </a:solidFill>
                <a:latin typeface="+mn-lt"/>
                <a:ea typeface="+mn-ea"/>
                <a:cs typeface="+mn-cs"/>
              </a:rPr>
              <a:t>out</a:t>
            </a:r>
            <a:r>
              <a:rPr lang="en-US" sz="1200" kern="1200" dirty="0" smtClean="0">
                <a:solidFill>
                  <a:schemeClr val="tx1"/>
                </a:solidFill>
                <a:latin typeface="+mn-lt"/>
                <a:ea typeface="+mn-ea"/>
                <a:cs typeface="+mn-cs"/>
              </a:rPr>
              <a:t>. Ask for feedback on the quality, ripeness, flavor and use that information to improve your practices, and establish a relationship with that market.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is a picture of the 4 acres of stone-fruit trees on my farm in California. We leased over 600 trees which were in their second year of production.</a:t>
            </a:r>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Part I of the Marketing lesson, we will talk about some of the following Basic Marketing Concepts:</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How to do market research</a:t>
            </a:r>
          </a:p>
          <a:p>
            <a:pPr lvl="0"/>
            <a:r>
              <a:rPr lang="en-US" sz="1200" kern="1200" dirty="0" smtClean="0">
                <a:solidFill>
                  <a:schemeClr val="tx1"/>
                </a:solidFill>
                <a:latin typeface="+mn-lt"/>
                <a:ea typeface="+mn-ea"/>
                <a:cs typeface="+mn-cs"/>
              </a:rPr>
              <a:t>Customer values</a:t>
            </a:r>
          </a:p>
          <a:p>
            <a:pPr lvl="0"/>
            <a:r>
              <a:rPr lang="en-US" sz="1200" kern="1200" dirty="0" smtClean="0">
                <a:solidFill>
                  <a:schemeClr val="tx1"/>
                </a:solidFill>
                <a:latin typeface="+mn-lt"/>
                <a:ea typeface="+mn-ea"/>
                <a:cs typeface="+mn-cs"/>
              </a:rPr>
              <a:t>How to find customers and build relationships</a:t>
            </a:r>
          </a:p>
          <a:p>
            <a:pPr lvl="0"/>
            <a:r>
              <a:rPr lang="en-US" sz="1200" kern="1200" dirty="0" smtClean="0">
                <a:solidFill>
                  <a:schemeClr val="tx1"/>
                </a:solidFill>
                <a:latin typeface="+mn-lt"/>
                <a:ea typeface="+mn-ea"/>
                <a:cs typeface="+mn-cs"/>
              </a:rPr>
              <a:t>Risk management strategies – the importance of starting small and diversifying your markets </a:t>
            </a:r>
          </a:p>
          <a:p>
            <a:pPr lvl="0"/>
            <a:r>
              <a:rPr lang="en-US" sz="1200" kern="1200" dirty="0" smtClean="0">
                <a:solidFill>
                  <a:schemeClr val="tx1"/>
                </a:solidFill>
                <a:latin typeface="+mn-lt"/>
                <a:ea typeface="+mn-ea"/>
                <a:cs typeface="+mn-cs"/>
              </a:rPr>
              <a:t>Aligning </a:t>
            </a:r>
            <a:r>
              <a:rPr lang="en-US" sz="1200" i="1" kern="1200" dirty="0" smtClean="0">
                <a:solidFill>
                  <a:schemeClr val="tx1"/>
                </a:solidFill>
                <a:latin typeface="+mn-lt"/>
                <a:ea typeface="+mn-ea"/>
                <a:cs typeface="+mn-cs"/>
              </a:rPr>
              <a:t>how</a:t>
            </a:r>
            <a:r>
              <a:rPr lang="en-US" sz="1200" kern="1200" dirty="0" smtClean="0">
                <a:solidFill>
                  <a:schemeClr val="tx1"/>
                </a:solidFill>
                <a:latin typeface="+mn-lt"/>
                <a:ea typeface="+mn-ea"/>
                <a:cs typeface="+mn-cs"/>
              </a:rPr>
              <a:t> you sell with how you work – taking into consideration your production style, your lifestyle &amp; your values</a:t>
            </a:r>
          </a:p>
          <a:p>
            <a:r>
              <a:rPr lang="en-US" sz="1200" kern="1200" dirty="0" smtClean="0">
                <a:solidFill>
                  <a:schemeClr val="tx1"/>
                </a:solidFill>
                <a:latin typeface="+mn-lt"/>
                <a:ea typeface="+mn-ea"/>
                <a:cs typeface="+mn-cs"/>
              </a:rPr>
              <a: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started sending small samples of our apricots, peaches, nectarines and figs to a small grocery store in the Bay Area. They loved our story and our fruit, and gave us important feedback about ripeness and how firm or soft to harvest the fruit for their store shelves. Then they began ordering larger quantities.</a:t>
            </a:r>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Since it was our first year managing the orchard, we were hesitant about spraying our fruit and consequently, a fair amount of our fruit crop had blemishes on the skin. This is a picture of leaf curl and powdery mildew on our peaches. But we were able to keep the quality high for the grocery store by sorting and harvesting selectively, which although took time, paid off with a good market and a good reputation. Next year, we plan to improve our disease control so that we get more volume of the high quality fruit. But the point is that now that we’ve established a good relationship with this grocery store. As we improve our production skills and get higher yields from our orchard, we know that we can sell it to this market in the future.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Another important risk management strategy many small farmers use is diversification. To diversify your crops means to produce a variety of products in order to spread the risk in case one of them fails. This same principle holds true for selling your products as well. For example, on our small farm, we sell our crops through a CSA, a roadside stand, as well as a grocery store. Just as it is important to diversify your crops in sustainable farming, it is equally important to diversify your markets.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0A6FF98-F55D-4C1D-A813-CA3B5C5ACA92}"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That leads us to the last basic marketing concept, which is aligning how you sell with how you farm. Let’s talk about </a:t>
            </a:r>
            <a:r>
              <a:rPr lang="en-US" sz="1200" i="1" kern="1200" dirty="0" smtClean="0">
                <a:solidFill>
                  <a:schemeClr val="tx1"/>
                </a:solidFill>
                <a:latin typeface="+mn-lt"/>
                <a:ea typeface="+mn-ea"/>
                <a:cs typeface="+mn-cs"/>
              </a:rPr>
              <a:t>where to start</a:t>
            </a:r>
            <a:r>
              <a:rPr lang="en-US" sz="1200" kern="1200" dirty="0" smtClean="0">
                <a:solidFill>
                  <a:schemeClr val="tx1"/>
                </a:solidFill>
                <a:latin typeface="+mn-lt"/>
                <a:ea typeface="+mn-ea"/>
                <a:cs typeface="+mn-cs"/>
              </a:rPr>
              <a:t> when thinking about markets. You’ve spent time thinking about how your goals, skills and resources are going to shape the kind of farm you have, so don’t throw them out the window when it comes to your marketing strategies.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first question to ask yourself is how do your goals, skills, resources, and location influence how you will sell your products? Luckily, you already wrote down some goals and skills back in Lesson 1, and you also listed out your resources. Let’s take a look at them. Get those worksheets out so you can see what you wrote.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Why is this important? Well, for example: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your location is pretty isolated, you’ll also need to think about what it will cost both in time and money to drive to different markets frequently, or if it might make more sense to focus on a small number of crops or products and produce a high volume to sell through a distributor or another wholesale channel.</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Now that you have reviewed those worksheets from Lesson 1, keep those goals and resources in mind as you learn about the different ways to sell your produce and ask yourself the following questions: </a:t>
            </a:r>
          </a:p>
          <a:p>
            <a:pPr lvl="0" fontAlgn="base"/>
            <a:endParaRPr lang="en-US" sz="1200" kern="1200" dirty="0" smtClean="0">
              <a:solidFill>
                <a:schemeClr val="tx1"/>
              </a:solidFill>
              <a:latin typeface="+mn-lt"/>
              <a:ea typeface="+mn-ea"/>
              <a:cs typeface="+mn-cs"/>
            </a:endParaRPr>
          </a:p>
          <a:p>
            <a:pPr lvl="0" fontAlgn="base"/>
            <a:r>
              <a:rPr lang="en-US" sz="1200" kern="1200" dirty="0" smtClean="0">
                <a:solidFill>
                  <a:schemeClr val="tx1"/>
                </a:solidFill>
                <a:latin typeface="+mn-lt"/>
                <a:ea typeface="+mn-ea"/>
                <a:cs typeface="+mn-cs"/>
              </a:rPr>
              <a:t>-How will different types of markets impact your time, both on the farm and your free time?</a:t>
            </a:r>
          </a:p>
          <a:p>
            <a:pPr lvl="0" fontAlgn="base"/>
            <a:r>
              <a:rPr lang="en-US" sz="1200" kern="1200" dirty="0" smtClean="0">
                <a:solidFill>
                  <a:schemeClr val="tx1"/>
                </a:solidFill>
                <a:latin typeface="+mn-lt"/>
                <a:ea typeface="+mn-ea"/>
                <a:cs typeface="+mn-cs"/>
              </a:rPr>
              <a:t>-Do you have the people skills, interest and patience to sell directly to customers?</a:t>
            </a:r>
          </a:p>
          <a:p>
            <a:pPr lvl="0" fontAlgn="base"/>
            <a:r>
              <a:rPr lang="en-US" sz="1200" kern="1200" dirty="0" smtClean="0">
                <a:solidFill>
                  <a:schemeClr val="tx1"/>
                </a:solidFill>
                <a:latin typeface="+mn-lt"/>
                <a:ea typeface="+mn-ea"/>
                <a:cs typeface="+mn-cs"/>
              </a:rPr>
              <a:t>-What are your financial resources, and how much labor do you have available?</a:t>
            </a:r>
          </a:p>
          <a:p>
            <a:pPr lvl="0" fontAlgn="base"/>
            <a:r>
              <a:rPr lang="en-US" sz="1200" kern="1200" dirty="0" smtClean="0">
                <a:solidFill>
                  <a:schemeClr val="tx1"/>
                </a:solidFill>
                <a:latin typeface="+mn-lt"/>
                <a:ea typeface="+mn-ea"/>
                <a:cs typeface="+mn-cs"/>
              </a:rPr>
              <a:t>-How far away from these markets are you and how much time and money will it cost to get there?</a:t>
            </a:r>
          </a:p>
          <a:p>
            <a:pPr lvl="0" fontAlgn="base"/>
            <a:r>
              <a:rPr lang="en-US" sz="1200" kern="1200" dirty="0" smtClean="0">
                <a:solidFill>
                  <a:schemeClr val="tx1"/>
                </a:solidFill>
                <a:latin typeface="+mn-lt"/>
                <a:ea typeface="+mn-ea"/>
                <a:cs typeface="+mn-cs"/>
              </a:rPr>
              <a:t>-What are your financial goals, and what kind of markets will help you meet them?</a:t>
            </a:r>
          </a:p>
          <a:p>
            <a:pPr lvl="0" fontAlgn="base"/>
            <a:r>
              <a:rPr lang="en-US" sz="1200" kern="1200" dirty="0" smtClean="0">
                <a:solidFill>
                  <a:schemeClr val="tx1"/>
                </a:solidFill>
                <a:latin typeface="+mn-lt"/>
                <a:ea typeface="+mn-ea"/>
                <a:cs typeface="+mn-cs"/>
              </a:rPr>
              <a:t>-What is the size of your farm, and how much do you want to produce? Some markets need a large amount of produce to even consider buying from you. </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This list of questions is repeated on the Marketing Plan worksheet that’s meant to help you outline your marketing plan. You’ll hear more about it in Part II. But the message here is that you want to make sure your potential market choices line up with your goals, financial resources, location, and lifestyle. Remember to keep these questions in mind as you learn about the different marketing channels in Part II.</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That concludes Part I of the Marketing Lesson, which covered Basic Marketing Concepts. Here’s a quick review of what we learned: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Coming up Next is Part II of the Marketing Lesson, where we will start exploring different ways to sell your products. Thanks for listening!</a:t>
            </a:r>
          </a:p>
          <a:p>
            <a:endParaRPr lang="en-US" dirty="0"/>
          </a:p>
        </p:txBody>
      </p:sp>
      <p:sp>
        <p:nvSpPr>
          <p:cNvPr id="4" name="Slide Number Placeholder 3"/>
          <p:cNvSpPr>
            <a:spLocks noGrp="1"/>
          </p:cNvSpPr>
          <p:nvPr>
            <p:ph type="sldNum" sz="quarter" idx="10"/>
          </p:nvPr>
        </p:nvSpPr>
        <p:spPr/>
        <p:txBody>
          <a:bodyPr/>
          <a:lstStyle/>
          <a:p>
            <a:fld id="{033F7D94-D33F-4BAE-BEEF-6A50455ABE2D}"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Let’s get started with Market Research! What exactly is market research? Market Research is one of the most important parts of your business plan. It means figuring out who your ideal customer is, and what they want. </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Sounds easy enough, but how do you figure this out?</a:t>
            </a:r>
          </a:p>
          <a:p>
            <a:r>
              <a:rPr lang="en-US" sz="1200" kern="1200" dirty="0" smtClean="0">
                <a:solidFill>
                  <a:schemeClr val="tx1"/>
                </a:solidFill>
                <a:latin typeface="+mn-lt"/>
                <a:ea typeface="+mn-ea"/>
                <a:cs typeface="+mn-cs"/>
              </a:rPr>
              <a:t>Let’s hear from a farmer in North Carolina about how she did her market research. This is Shiloh Avery with Tumbling Shoals farm. </a:t>
            </a:r>
          </a:p>
          <a:p>
            <a:r>
              <a:rPr lang="en-US" sz="1200" kern="1200" dirty="0" smtClean="0">
                <a:solidFill>
                  <a:schemeClr val="tx1"/>
                </a:solidFill>
                <a:latin typeface="+mn-lt"/>
                <a:ea typeface="+mn-ea"/>
                <a:cs typeface="+mn-cs"/>
                <a:sym typeface="Wingdings"/>
              </a:rPr>
              <a:t></a:t>
            </a:r>
            <a:r>
              <a:rPr lang="en-US" sz="1200" kern="1200" dirty="0" smtClean="0">
                <a:solidFill>
                  <a:schemeClr val="tx1"/>
                </a:solidFill>
                <a:latin typeface="+mn-lt"/>
                <a:ea typeface="+mn-ea"/>
                <a:cs typeface="+mn-cs"/>
              </a:rPr>
              <a:t> Insert Shiloh’s interview clip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Let’s hear from a farmer in North Carolina about how she did her market research. This is Shiloh Avery with Tumbling Shoals farm. </a:t>
            </a:r>
          </a:p>
          <a:p>
            <a:r>
              <a:rPr lang="en-US" sz="1200" kern="1200" dirty="0" smtClean="0">
                <a:solidFill>
                  <a:schemeClr val="tx1"/>
                </a:solidFill>
                <a:latin typeface="+mn-lt"/>
                <a:ea typeface="+mn-ea"/>
                <a:cs typeface="+mn-cs"/>
                <a:sym typeface="Wingdings"/>
              </a:rPr>
              <a:t></a:t>
            </a:r>
            <a:r>
              <a:rPr lang="en-US" sz="1200" kern="1200" dirty="0" smtClean="0">
                <a:solidFill>
                  <a:schemeClr val="tx1"/>
                </a:solidFill>
                <a:latin typeface="+mn-lt"/>
                <a:ea typeface="+mn-ea"/>
                <a:cs typeface="+mn-cs"/>
              </a:rPr>
              <a:t> Insert Shiloh’s interview clip </a:t>
            </a: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Thanks Shiloh! That was a lot of information, so let’s review some of what she said. Shiloh first mentioned identifying demographic information. Demographic information describes social and economic characteristics of a certain population. For example, the characteristics that Shiloh mentioned she was looking for in her customers were that they were college educated, and not necessarily rich but had a certain level of disposable income. Shiloh wants these people to be her customers because she thinks they will know the value of good food, and they have the money to pay the prices she wants to charge for 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You can find demographic information about the population of a certain area through the US Census Bureau. This information is at the public library, and also on the web.  The Census Bureau has a </a:t>
            </a:r>
            <a:r>
              <a:rPr lang="en-US" sz="1200" kern="1200" dirty="0" err="1" smtClean="0">
                <a:solidFill>
                  <a:schemeClr val="tx1"/>
                </a:solidFill>
                <a:latin typeface="+mn-lt"/>
                <a:ea typeface="+mn-ea"/>
                <a:cs typeface="+mn-cs"/>
              </a:rPr>
              <a:t>FactFinder</a:t>
            </a:r>
            <a:r>
              <a:rPr lang="en-US" sz="1200" kern="1200" dirty="0" smtClean="0">
                <a:solidFill>
                  <a:schemeClr val="tx1"/>
                </a:solidFill>
                <a:latin typeface="+mn-lt"/>
                <a:ea typeface="+mn-ea"/>
                <a:cs typeface="+mn-cs"/>
              </a:rPr>
              <a:t> tool online you can use, and we’ve listed others on the Marketing Resources.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Shiloh was also looking for people who cared about their health as potential customers. She mentioned looking for Lifestyles of Health and Sustainability. What’s the connection here? Studies have shown that people who care about their health care about their food. And because she planned to sell directly to her customers, she could look for signs of a population that might be more interested in health and food by using the indicator of exercise.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Because Shiloh was planning to sell at farmers markets, she actually spent the entire day at the market making observations. These observations included: the kind of volume vendors were selling in terms of produce, counting the number of customers at a stall, and getting a general feel for how much business was happening at the market. She also was looking for what was missing, and discovered that one particular farmers market didn’t have early or late season produce. Shiloh saw this missing piece as an opportunity, and took advantage of it. This can also be called a “niche”, which is defined as a distinct segment of a market. We’ll talk about this and give more examples of niche markets in a few minutes. In this case, the niche was the need for early and late season produce. Making these kinds of observations about any type of market is an important part of market research.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Another part of market research is getting out there and talking to people in the markets that you are most interested in selling to, particularly for customers such restaurant chefs, grocery store buyers, local produce distributors, or farmers’ market managers. Shiloh said she found natural food stores and restaurants by reading local food guides, but you can also use the phone book and word of mouth. She called them and asked them questions about where they got their food and if they would be interested in purchasing from a local farmer. </a:t>
            </a:r>
            <a:endParaRPr lang="en-US" dirty="0"/>
          </a:p>
        </p:txBody>
      </p:sp>
      <p:sp>
        <p:nvSpPr>
          <p:cNvPr id="4" name="Slide Number Placeholder 3"/>
          <p:cNvSpPr>
            <a:spLocks noGrp="1"/>
          </p:cNvSpPr>
          <p:nvPr>
            <p:ph type="sldNum" sz="quarter" idx="10"/>
          </p:nvPr>
        </p:nvSpPr>
        <p:spPr/>
        <p:txBody>
          <a:bodyPr/>
          <a:lstStyle/>
          <a:p>
            <a:pPr>
              <a:defRPr/>
            </a:pPr>
            <a:fld id="{1C27595B-7D87-4B29-8980-06CDC65B8C0C}"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05C1AF-8DFB-4F9D-8F09-6DFCF6B0B6D5}"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5C1AF-8DFB-4F9D-8F09-6DFCF6B0B6D5}"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5C1AF-8DFB-4F9D-8F09-6DFCF6B0B6D5}"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5C1AF-8DFB-4F9D-8F09-6DFCF6B0B6D5}"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83EA5-40E7-4F46-A7CC-EC3F4E58F1F1}" type="slidenum">
              <a:rPr lang="en-US" smtClean="0"/>
              <a:pPr/>
              <a:t>‹#›</a:t>
            </a:fld>
            <a:endParaRPr lang="en-US"/>
          </a:p>
        </p:txBody>
      </p:sp>
      <p:pic>
        <p:nvPicPr>
          <p:cNvPr id="7" name="Picture 6" descr="NCATlogo_block.jpg"/>
          <p:cNvPicPr>
            <a:picLocks noChangeAspect="1"/>
          </p:cNvPicPr>
          <p:nvPr userDrawn="1"/>
        </p:nvPicPr>
        <p:blipFill>
          <a:blip r:embed="rId2" cstate="print"/>
          <a:stretch>
            <a:fillRect/>
          </a:stretch>
        </p:blipFill>
        <p:spPr>
          <a:xfrm>
            <a:off x="7696200" y="6183701"/>
            <a:ext cx="1447800" cy="67429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05C1AF-8DFB-4F9D-8F09-6DFCF6B0B6D5}"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05C1AF-8DFB-4F9D-8F09-6DFCF6B0B6D5}"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05C1AF-8DFB-4F9D-8F09-6DFCF6B0B6D5}" type="datetimeFigureOut">
              <a:rPr lang="en-US" smtClean="0"/>
              <a:pPr/>
              <a:t>3/20/2013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05C1AF-8DFB-4F9D-8F09-6DFCF6B0B6D5}" type="datetimeFigureOut">
              <a:rPr lang="en-US" smtClean="0"/>
              <a:pPr/>
              <a:t>3/20/2013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5C1AF-8DFB-4F9D-8F09-6DFCF6B0B6D5}" type="datetimeFigureOut">
              <a:rPr lang="en-US" smtClean="0"/>
              <a:pPr/>
              <a:t>3/20/2013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5C1AF-8DFB-4F9D-8F09-6DFCF6B0B6D5}"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5C1AF-8DFB-4F9D-8F09-6DFCF6B0B6D5}"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83EA5-40E7-4F46-A7CC-EC3F4E58F1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5C1AF-8DFB-4F9D-8F09-6DFCF6B0B6D5}" type="datetimeFigureOut">
              <a:rPr lang="en-US" smtClean="0"/>
              <a:pPr/>
              <a:t>3/20/2013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83EA5-40E7-4F46-A7CC-EC3F4E58F1F1}" type="slidenum">
              <a:rPr lang="en-US" smtClean="0"/>
              <a:pPr/>
              <a:t>‹#›</a:t>
            </a:fld>
            <a:endParaRPr lang="en-US"/>
          </a:p>
        </p:txBody>
      </p:sp>
      <p:pic>
        <p:nvPicPr>
          <p:cNvPr id="7" name="Picture 6" descr="NCATlogo_block.jpg"/>
          <p:cNvPicPr>
            <a:picLocks noChangeAspect="1"/>
          </p:cNvPicPr>
          <p:nvPr userDrawn="1"/>
        </p:nvPicPr>
        <p:blipFill>
          <a:blip r:embed="rId13" cstate="print"/>
          <a:stretch>
            <a:fillRect/>
          </a:stretch>
        </p:blipFill>
        <p:spPr>
          <a:xfrm>
            <a:off x="7696200" y="6183701"/>
            <a:ext cx="1447800" cy="6742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file:///C:\Documents%20and%20Settings\marisaa\My%20Documents\Dropbox\OASDFR\Lesson%202%20Marketing%20-%20DB\Shiloh_Market_assessment.mp3" TargetMode="Externa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tags" Target="../tags/tag15.xml"/><Relationship Id="rId6" Type="http://schemas.openxmlformats.org/officeDocument/2006/relationships/image" Target="../media/image1.jpe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comments" Target="../comments/comment1.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1.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tags" Target="../tags/tag19.xml"/><Relationship Id="rId6" Type="http://schemas.openxmlformats.org/officeDocument/2006/relationships/image" Target="../media/image1.jpeg"/><Relationship Id="rId5" Type="http://schemas.openxmlformats.org/officeDocument/2006/relationships/image" Target="../media/image26.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8.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30.png"/><Relationship Id="rId4" Type="http://schemas.openxmlformats.org/officeDocument/2006/relationships/hyperlink" Target="http://www.uprinting.co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1.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0.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34.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31.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audio3.wav"/><Relationship Id="rId1" Type="http://schemas.openxmlformats.org/officeDocument/2006/relationships/tags" Target="../tags/tag34.xml"/><Relationship Id="rId6" Type="http://schemas.openxmlformats.org/officeDocument/2006/relationships/image" Target="../media/image50.jpeg"/><Relationship Id="rId5" Type="http://schemas.openxmlformats.org/officeDocument/2006/relationships/image" Target="../media/image13.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1.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comments" Target="../comments/comment3.xml"/><Relationship Id="rId5" Type="http://schemas.openxmlformats.org/officeDocument/2006/relationships/image" Target="../media/image1.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image" Target="../media/image1.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file:///C:\Documents%20and%20Settings\marisaa\My%20Documents\OASDFR%20BP%20Module%202009-2012\Lesson%202%20Marketing\Shiloh_Market_assessment%201.wav" TargetMode="External"/><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file:///C:\Documents%20and%20Settings\marisaa\My%20Documents\Dropbox\OASDFR\Lesson%202%20Marketing%20-%20DB\Shiloh_Market_assessment.mp3" TargetMode="Externa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009.jpg"/>
          <p:cNvPicPr>
            <a:picLocks noChangeAspect="1"/>
          </p:cNvPicPr>
          <p:nvPr/>
        </p:nvPicPr>
        <p:blipFill>
          <a:blip r:embed="rId4" cstate="print"/>
          <a:stretch>
            <a:fillRect/>
          </a:stretch>
        </p:blipFill>
        <p:spPr>
          <a:xfrm>
            <a:off x="-52899" y="0"/>
            <a:ext cx="9196899" cy="6869289"/>
          </a:xfrm>
          <a:prstGeom prst="rect">
            <a:avLst/>
          </a:prstGeom>
        </p:spPr>
      </p:pic>
      <p:sp>
        <p:nvSpPr>
          <p:cNvPr id="3" name="Title 1"/>
          <p:cNvSpPr txBox="1">
            <a:spLocks/>
          </p:cNvSpPr>
          <p:nvPr/>
        </p:nvSpPr>
        <p:spPr>
          <a:xfrm>
            <a:off x="990600" y="228600"/>
            <a:ext cx="7086600" cy="1219200"/>
          </a:xfrm>
          <a:prstGeom prst="roundRect">
            <a:avLst/>
          </a:prstGeom>
          <a:solidFill>
            <a:schemeClr val="accent2">
              <a:lumMod val="20000"/>
              <a:lumOff val="80000"/>
              <a:alpha val="75000"/>
            </a:schemeClr>
          </a:solidFill>
          <a:ln w="28575">
            <a:solidFill>
              <a:schemeClr val="accent2">
                <a:lumMod val="75000"/>
              </a:schemeClr>
            </a:solidFill>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Lesson 2: Marketing</a:t>
            </a:r>
          </a:p>
        </p:txBody>
      </p:sp>
      <p:sp>
        <p:nvSpPr>
          <p:cNvPr id="5" name="TextBox 4"/>
          <p:cNvSpPr txBox="1"/>
          <p:nvPr/>
        </p:nvSpPr>
        <p:spPr>
          <a:xfrm>
            <a:off x="0" y="6488668"/>
            <a:ext cx="31242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Photo: Marisa Alcorta</a:t>
            </a:r>
            <a:endParaRPr lang="en-US" dirty="0">
              <a:solidFill>
                <a:schemeClr val="bg1"/>
              </a:solidFill>
              <a:effectLst>
                <a:outerShdw blurRad="38100" dist="38100" dir="2700000" algn="tl">
                  <a:srgbClr val="000000">
                    <a:alpha val="43137"/>
                  </a:srgbClr>
                </a:outerShdw>
              </a:effectLst>
            </a:endParaRPr>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Tree>
    <p:custDataLst>
      <p:tags r:id="rId1"/>
    </p:custDataLst>
  </p:cSld>
  <p:clrMapOvr>
    <a:masterClrMapping/>
  </p:clrMapOvr>
  <p:transition advTm="2317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saa\My Documents\Dropbox\OASDFR\pics Wholesale markets\sweettango.com - apples bin.jpg"/>
          <p:cNvPicPr>
            <a:picLocks noChangeAspect="1" noChangeArrowheads="1"/>
          </p:cNvPicPr>
          <p:nvPr/>
        </p:nvPicPr>
        <p:blipFill>
          <a:blip r:embed="rId5" cstate="print">
            <a:lum bright="-10000" contrast="-10000"/>
          </a:blip>
          <a:srcRect/>
          <a:stretch>
            <a:fillRect/>
          </a:stretch>
        </p:blipFill>
        <p:spPr bwMode="auto">
          <a:xfrm>
            <a:off x="0" y="392"/>
            <a:ext cx="9144000" cy="6857608"/>
          </a:xfrm>
          <a:prstGeom prst="rect">
            <a:avLst/>
          </a:prstGeom>
          <a:noFill/>
        </p:spPr>
      </p:pic>
      <p:sp>
        <p:nvSpPr>
          <p:cNvPr id="2" name="Title 1"/>
          <p:cNvSpPr>
            <a:spLocks noGrp="1"/>
          </p:cNvSpPr>
          <p:nvPr>
            <p:ph type="title"/>
          </p:nvPr>
        </p:nvSpPr>
        <p:spPr>
          <a:prstGeom prst="roundRect">
            <a:avLst/>
          </a:prstGeom>
          <a:solidFill>
            <a:schemeClr val="accent6">
              <a:lumMod val="20000"/>
              <a:lumOff val="80000"/>
              <a:alpha val="60000"/>
            </a:schemeClr>
          </a:solidFill>
          <a:ln w="28575">
            <a:solidFill>
              <a:schemeClr val="accent6">
                <a:lumMod val="75000"/>
              </a:schemeClr>
            </a:solidFill>
          </a:ln>
        </p:spPr>
        <p:txBody>
          <a:bodyPr/>
          <a:lstStyle/>
          <a:p>
            <a:r>
              <a:rPr lang="en-US" b="1" dirty="0" smtClean="0"/>
              <a:t>What is market research?</a:t>
            </a:r>
            <a:endParaRPr lang="en-US" b="1" dirty="0"/>
          </a:p>
        </p:txBody>
      </p:sp>
      <p:sp>
        <p:nvSpPr>
          <p:cNvPr id="14" name="Content Placeholder 13"/>
          <p:cNvSpPr>
            <a:spLocks noGrp="1"/>
          </p:cNvSpPr>
          <p:nvPr>
            <p:ph idx="1"/>
          </p:nvPr>
        </p:nvSpPr>
        <p:spPr/>
        <p:txBody>
          <a:bodyPr/>
          <a:lstStyle/>
          <a:p>
            <a:pPr algn="ctr">
              <a:buNone/>
            </a:pPr>
            <a:r>
              <a:rPr lang="en-US" sz="3600" b="1" dirty="0" smtClean="0">
                <a:solidFill>
                  <a:schemeClr val="bg1"/>
                </a:solidFill>
                <a:effectLst>
                  <a:outerShdw blurRad="38100" dist="38100" dir="2700000" algn="tl">
                    <a:srgbClr val="000000">
                      <a:alpha val="43137"/>
                    </a:srgbClr>
                  </a:outerShdw>
                </a:effectLst>
              </a:rPr>
              <a:t>Talk to people!</a:t>
            </a:r>
            <a:endParaRPr lang="en-US" sz="36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228600" y="4139625"/>
            <a:ext cx="3810000" cy="584775"/>
          </a:xfrm>
          <a:prstGeom prst="rect">
            <a:avLst/>
          </a:prstGeom>
          <a:noFill/>
        </p:spPr>
        <p:txBody>
          <a:bodyPr wrap="square" rtlCol="0">
            <a:spAutoFit/>
          </a:bodyPr>
          <a:lstStyle/>
          <a:p>
            <a:r>
              <a:rPr lang="en-US" sz="3200" b="1" dirty="0" smtClean="0">
                <a:solidFill>
                  <a:schemeClr val="bg1"/>
                </a:solidFill>
              </a:rPr>
              <a:t>Restaurant Chefs</a:t>
            </a:r>
            <a:endParaRPr lang="en-US" sz="3200" b="1" dirty="0">
              <a:solidFill>
                <a:schemeClr val="bg1"/>
              </a:solidFill>
            </a:endParaRPr>
          </a:p>
        </p:txBody>
      </p:sp>
      <p:sp>
        <p:nvSpPr>
          <p:cNvPr id="7" name="TextBox 6"/>
          <p:cNvSpPr txBox="1"/>
          <p:nvPr/>
        </p:nvSpPr>
        <p:spPr>
          <a:xfrm>
            <a:off x="4343400" y="4343400"/>
            <a:ext cx="4572000" cy="584775"/>
          </a:xfrm>
          <a:prstGeom prst="rect">
            <a:avLst/>
          </a:prstGeom>
          <a:noFill/>
        </p:spPr>
        <p:txBody>
          <a:bodyPr wrap="square" rtlCol="0">
            <a:spAutoFit/>
          </a:bodyPr>
          <a:lstStyle/>
          <a:p>
            <a:r>
              <a:rPr lang="en-US" sz="3200" b="1" dirty="0" smtClean="0">
                <a:solidFill>
                  <a:schemeClr val="bg1"/>
                </a:solidFill>
              </a:rPr>
              <a:t>Grocery Store Buyers</a:t>
            </a:r>
            <a:endParaRPr lang="en-US" sz="3200" b="1" dirty="0">
              <a:solidFill>
                <a:schemeClr val="bg1"/>
              </a:solidFill>
            </a:endParaRPr>
          </a:p>
        </p:txBody>
      </p:sp>
      <p:sp>
        <p:nvSpPr>
          <p:cNvPr id="8" name="TextBox 7"/>
          <p:cNvSpPr txBox="1"/>
          <p:nvPr/>
        </p:nvSpPr>
        <p:spPr>
          <a:xfrm>
            <a:off x="152400" y="5029200"/>
            <a:ext cx="5638800" cy="584775"/>
          </a:xfrm>
          <a:prstGeom prst="rect">
            <a:avLst/>
          </a:prstGeom>
          <a:noFill/>
        </p:spPr>
        <p:txBody>
          <a:bodyPr wrap="square" rtlCol="0">
            <a:spAutoFit/>
          </a:bodyPr>
          <a:lstStyle/>
          <a:p>
            <a:r>
              <a:rPr lang="en-US" sz="3200" b="1" dirty="0" smtClean="0">
                <a:solidFill>
                  <a:schemeClr val="bg1"/>
                </a:solidFill>
              </a:rPr>
              <a:t>Local Produce Distributors</a:t>
            </a:r>
            <a:endParaRPr lang="en-US" sz="3200" b="1" dirty="0">
              <a:solidFill>
                <a:schemeClr val="bg1"/>
              </a:solidFill>
            </a:endParaRPr>
          </a:p>
        </p:txBody>
      </p:sp>
      <p:sp>
        <p:nvSpPr>
          <p:cNvPr id="9" name="TextBox 8"/>
          <p:cNvSpPr txBox="1"/>
          <p:nvPr/>
        </p:nvSpPr>
        <p:spPr>
          <a:xfrm>
            <a:off x="3810000" y="5638800"/>
            <a:ext cx="5264583" cy="584775"/>
          </a:xfrm>
          <a:prstGeom prst="rect">
            <a:avLst/>
          </a:prstGeom>
          <a:noFill/>
        </p:spPr>
        <p:txBody>
          <a:bodyPr wrap="none" rtlCol="0">
            <a:spAutoFit/>
          </a:bodyPr>
          <a:lstStyle/>
          <a:p>
            <a:r>
              <a:rPr lang="en-US" sz="3200" b="1" dirty="0" smtClean="0">
                <a:solidFill>
                  <a:schemeClr val="bg1"/>
                </a:solidFill>
              </a:rPr>
              <a:t>Farmers Market Managers</a:t>
            </a:r>
            <a:endParaRPr lang="en-US" sz="3200" b="1" dirty="0">
              <a:solidFill>
                <a:schemeClr val="bg1"/>
              </a:solidFill>
            </a:endParaRPr>
          </a:p>
        </p:txBody>
      </p:sp>
      <p:pic>
        <p:nvPicPr>
          <p:cNvPr id="11" name="Shiloh_Market_assessment.mp3">
            <a:hlinkClick r:id="" action="ppaction://media"/>
          </p:cNvPr>
          <p:cNvPicPr>
            <a:picLocks noRot="1" noChangeAspect="1"/>
          </p:cNvPicPr>
          <p:nvPr>
            <a:audioFile r:link="rId2"/>
          </p:nvPr>
        </p:nvPicPr>
        <p:blipFill>
          <a:blip r:embed="rId6" cstate="print"/>
          <a:stretch>
            <a:fillRect/>
          </a:stretch>
        </p:blipFill>
        <p:spPr>
          <a:xfrm>
            <a:off x="4449763" y="3306763"/>
            <a:ext cx="244475" cy="244475"/>
          </a:xfrm>
          <a:prstGeom prst="rect">
            <a:avLst/>
          </a:prstGeom>
        </p:spPr>
      </p:pic>
      <p:pic>
        <p:nvPicPr>
          <p:cNvPr id="12" name="Picture 11" descr="NCATlogo_block.jpg"/>
          <p:cNvPicPr>
            <a:picLocks noChangeAspect="1"/>
          </p:cNvPicPr>
          <p:nvPr/>
        </p:nvPicPr>
        <p:blipFill>
          <a:blip r:embed="rId7" cstate="print"/>
          <a:stretch>
            <a:fillRect/>
          </a:stretch>
        </p:blipFill>
        <p:spPr>
          <a:xfrm>
            <a:off x="7696200" y="6183701"/>
            <a:ext cx="1447800" cy="674299"/>
          </a:xfrm>
          <a:prstGeom prst="rect">
            <a:avLst/>
          </a:prstGeom>
        </p:spPr>
      </p:pic>
      <p:sp>
        <p:nvSpPr>
          <p:cNvPr id="13" name="TextBox 12"/>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www.sweettango.com</a:t>
            </a:r>
            <a:endParaRPr lang="en-US" dirty="0">
              <a:solidFill>
                <a:schemeClr val="bg1">
                  <a:lumMod val="95000"/>
                </a:schemeClr>
              </a:solidFill>
            </a:endParaRPr>
          </a:p>
        </p:txBody>
      </p:sp>
    </p:spTree>
    <p:custDataLst>
      <p:tags r:id="rId1"/>
    </p:custDataLst>
  </p:cSld>
  <p:clrMapOvr>
    <a:masterClrMapping/>
  </p:clrMapOvr>
  <p:transition advTm="33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saa\My Documents\My Pictures\Organic\beau-and-the-bean.blogspot.com-greenbeans.jpg"/>
          <p:cNvPicPr>
            <a:picLocks noChangeAspect="1" noChangeArrowheads="1"/>
          </p:cNvPicPr>
          <p:nvPr/>
        </p:nvPicPr>
        <p:blipFill>
          <a:blip r:embed="rId4" cstate="print">
            <a:lum bright="-10000"/>
          </a:blip>
          <a:srcRect r="11111"/>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Market Research Questions</a:t>
            </a:r>
            <a:endParaRPr lang="en-US"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371600"/>
            <a:ext cx="8382000" cy="4953000"/>
          </a:xfrm>
          <a:prstGeom prst="roundRect">
            <a:avLst/>
          </a:prstGeom>
          <a:solidFill>
            <a:schemeClr val="accent3">
              <a:lumMod val="20000"/>
              <a:lumOff val="80000"/>
              <a:alpha val="60000"/>
            </a:schemeClr>
          </a:solidFill>
          <a:ln w="28575">
            <a:solidFill>
              <a:srgbClr val="7030A0"/>
            </a:solidFill>
          </a:ln>
        </p:spPr>
        <p:txBody>
          <a:bodyPr>
            <a:noAutofit/>
          </a:bodyPr>
          <a:lstStyle/>
          <a:p>
            <a:r>
              <a:rPr lang="en-US" sz="3400" dirty="0" smtClean="0"/>
              <a:t>Are you interested in buying from local farmers? </a:t>
            </a:r>
          </a:p>
          <a:p>
            <a:r>
              <a:rPr lang="en-US" sz="3400" dirty="0" smtClean="0"/>
              <a:t>What are some products you would be interested in? What’s missing?</a:t>
            </a:r>
          </a:p>
          <a:p>
            <a:r>
              <a:rPr lang="en-US" sz="3400" dirty="0" smtClean="0"/>
              <a:t>What are some emerging trends?</a:t>
            </a:r>
          </a:p>
          <a:p>
            <a:r>
              <a:rPr lang="en-US" sz="3400" dirty="0" smtClean="0"/>
              <a:t>What is important to you about your food? </a:t>
            </a:r>
          </a:p>
        </p:txBody>
      </p:sp>
      <p:pic>
        <p:nvPicPr>
          <p:cNvPr id="6" name="Picture 5"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9" name="TextBox 8"/>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beau-and-the-bean.blogspot.com</a:t>
            </a:r>
            <a:endParaRPr lang="en-US" dirty="0">
              <a:solidFill>
                <a:schemeClr val="bg1">
                  <a:lumMod val="95000"/>
                </a:schemeClr>
              </a:solidFill>
            </a:endParaRPr>
          </a:p>
        </p:txBody>
      </p:sp>
    </p:spTree>
    <p:custDataLst>
      <p:tags r:id="rId1"/>
    </p:custDataLst>
  </p:cSld>
  <p:clrMapOvr>
    <a:masterClrMapping/>
  </p:clrMapOvr>
  <p:transition advTm="406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mph" presetSubtype="0" fill="hold" nodeType="clickEffect">
                                  <p:stCondLst>
                                    <p:cond delay="0"/>
                                  </p:stCondLst>
                                  <p:iterate type="lt">
                                    <p:tmPct val="4000"/>
                                  </p:iterate>
                                  <p:childTnLst>
                                    <p:set>
                                      <p:cBhvr override="childStyle">
                                        <p:cTn id="31"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marisaa\My Documents\My Pictures\Minority Farmer pix\csa boxes freshstartfarm web.jpg"/>
          <p:cNvPicPr>
            <a:picLocks noChangeAspect="1" noChangeArrowheads="1"/>
          </p:cNvPicPr>
          <p:nvPr/>
        </p:nvPicPr>
        <p:blipFill>
          <a:blip r:embed="rId4" cstate="print"/>
          <a:srcRect l="9564" r="2155"/>
          <a:stretch>
            <a:fillRect/>
          </a:stretch>
        </p:blipFill>
        <p:spPr bwMode="auto">
          <a:xfrm>
            <a:off x="0" y="0"/>
            <a:ext cx="9144000" cy="6858000"/>
          </a:xfrm>
          <a:prstGeom prst="rect">
            <a:avLst/>
          </a:prstGeom>
          <a:noFill/>
        </p:spPr>
      </p:pic>
      <p:pic>
        <p:nvPicPr>
          <p:cNvPr id="6" name="Picture 5"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5" name="TextBox 4"/>
          <p:cNvSpPr txBox="1"/>
          <p:nvPr/>
        </p:nvSpPr>
        <p:spPr>
          <a:xfrm>
            <a:off x="152400" y="291703"/>
            <a:ext cx="8839200" cy="851297"/>
          </a:xfrm>
          <a:prstGeom prst="roundRect">
            <a:avLst/>
          </a:prstGeom>
          <a:solidFill>
            <a:schemeClr val="accent5">
              <a:lumMod val="20000"/>
              <a:lumOff val="80000"/>
              <a:alpha val="60000"/>
            </a:schemeClr>
          </a:solidFill>
          <a:ln w="28575">
            <a:solidFill>
              <a:schemeClr val="accent3">
                <a:lumMod val="50000"/>
              </a:schemeClr>
            </a:solidFill>
          </a:ln>
        </p:spPr>
        <p:txBody>
          <a:bodyPr wrap="square" rtlCol="0">
            <a:spAutoFit/>
          </a:bodyPr>
          <a:lstStyle/>
          <a:p>
            <a:pPr algn="ctr"/>
            <a:r>
              <a:rPr lang="en-US" sz="4400" b="1" dirty="0" smtClean="0">
                <a:latin typeface="+mj-lt"/>
              </a:rPr>
              <a:t>What do your customers want?</a:t>
            </a: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Fresh Start Farms, ME </a:t>
            </a:r>
            <a:endParaRPr lang="en-US" dirty="0">
              <a:solidFill>
                <a:schemeClr val="bg1">
                  <a:lumMod val="95000"/>
                </a:schemeClr>
              </a:solidFill>
            </a:endParaRPr>
          </a:p>
        </p:txBody>
      </p:sp>
    </p:spTree>
    <p:custDataLst>
      <p:tags r:id="rId1"/>
    </p:custDataLst>
  </p:cSld>
  <p:clrMapOvr>
    <a:masterClrMapping/>
  </p:clrMapOvr>
  <p:transition advTm="2016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saa\My Documents\Dropbox\OASDFR\pics Grocery stores\bring in samples offthevine.org web.jpg"/>
          <p:cNvPicPr>
            <a:picLocks noChangeAspect="1" noChangeArrowheads="1"/>
          </p:cNvPicPr>
          <p:nvPr/>
        </p:nvPicPr>
        <p:blipFill>
          <a:blip r:embed="rId4" cstate="print"/>
          <a:srcRect/>
          <a:stretch>
            <a:fillRect/>
          </a:stretch>
        </p:blipFill>
        <p:spPr bwMode="auto">
          <a:xfrm>
            <a:off x="0" y="-551"/>
            <a:ext cx="9144000" cy="6858551"/>
          </a:xfrm>
          <a:prstGeom prst="rect">
            <a:avLst/>
          </a:prstGeom>
          <a:noFill/>
        </p:spPr>
      </p:pic>
      <p:sp>
        <p:nvSpPr>
          <p:cNvPr id="3" name="Content Placeholder 2"/>
          <p:cNvSpPr>
            <a:spLocks noGrp="1"/>
          </p:cNvSpPr>
          <p:nvPr>
            <p:ph sz="half" idx="1"/>
          </p:nvPr>
        </p:nvSpPr>
        <p:spPr>
          <a:xfrm>
            <a:off x="381000" y="304800"/>
            <a:ext cx="8305800" cy="1447800"/>
          </a:xfrm>
          <a:prstGeom prst="roundRect">
            <a:avLst/>
          </a:prstGeom>
          <a:solidFill>
            <a:schemeClr val="accent3">
              <a:lumMod val="20000"/>
              <a:lumOff val="80000"/>
              <a:alpha val="60000"/>
            </a:schemeClr>
          </a:solidFill>
          <a:ln w="19050">
            <a:solidFill>
              <a:schemeClr val="accent3">
                <a:lumMod val="50000"/>
              </a:schemeClr>
            </a:solidFill>
          </a:ln>
        </p:spPr>
        <p:txBody>
          <a:bodyPr/>
          <a:lstStyle/>
          <a:p>
            <a:pPr eaLnBrk="1" hangingPunct="1">
              <a:lnSpc>
                <a:spcPct val="90000"/>
              </a:lnSpc>
              <a:buNone/>
            </a:pPr>
            <a:r>
              <a:rPr lang="en-US" sz="4000" u="sng" dirty="0" smtClean="0"/>
              <a:t>Quality</a:t>
            </a:r>
          </a:p>
          <a:p>
            <a:pPr lvl="1" eaLnBrk="1" hangingPunct="1">
              <a:lnSpc>
                <a:spcPct val="90000"/>
              </a:lnSpc>
              <a:buNone/>
            </a:pPr>
            <a:r>
              <a:rPr lang="en-US" sz="3200" dirty="0" smtClean="0"/>
              <a:t>Fresh, beautiful produce with excellent flavor </a:t>
            </a:r>
          </a:p>
          <a:p>
            <a:endParaRPr lang="en-US" sz="4000" dirty="0"/>
          </a:p>
        </p:txBody>
      </p:sp>
      <p:pic>
        <p:nvPicPr>
          <p:cNvPr id="6" name="Picture 5"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7" name="TextBox 6"/>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www.offthevine.org</a:t>
            </a:r>
            <a:endParaRPr lang="en-US" dirty="0">
              <a:solidFill>
                <a:schemeClr val="bg1">
                  <a:lumMod val="95000"/>
                </a:schemeClr>
              </a:solidFill>
            </a:endParaRPr>
          </a:p>
        </p:txBody>
      </p:sp>
    </p:spTree>
    <p:custDataLst>
      <p:tags r:id="rId1"/>
    </p:custDataLst>
  </p:cSld>
  <p:clrMapOvr>
    <a:masterClrMapping/>
  </p:clrMapOvr>
  <p:transition advTm="13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risaa\My Documents\Dropbox\OASDFR\pics Restaurants\punctual_clean_appearance.png"/>
          <p:cNvPicPr>
            <a:picLocks noChangeAspect="1" noChangeArrowheads="1"/>
          </p:cNvPicPr>
          <p:nvPr/>
        </p:nvPicPr>
        <p:blipFill>
          <a:blip r:embed="rId5" cstate="print"/>
          <a:srcRect/>
          <a:stretch>
            <a:fillRect/>
          </a:stretch>
        </p:blipFill>
        <p:spPr bwMode="auto">
          <a:xfrm>
            <a:off x="0" y="-11113"/>
            <a:ext cx="4943475" cy="6869113"/>
          </a:xfrm>
          <a:prstGeom prst="rect">
            <a:avLst/>
          </a:prstGeom>
          <a:noFill/>
        </p:spPr>
      </p:pic>
      <p:sp>
        <p:nvSpPr>
          <p:cNvPr id="7" name="TextBox 6"/>
          <p:cNvSpPr txBox="1"/>
          <p:nvPr/>
        </p:nvSpPr>
        <p:spPr>
          <a:xfrm>
            <a:off x="5105400" y="304800"/>
            <a:ext cx="3810000" cy="2570917"/>
          </a:xfrm>
          <a:prstGeom prst="roundRect">
            <a:avLst/>
          </a:prstGeom>
          <a:solidFill>
            <a:schemeClr val="accent3">
              <a:lumMod val="20000"/>
              <a:lumOff val="80000"/>
            </a:schemeClr>
          </a:solidFill>
          <a:ln w="19050">
            <a:solidFill>
              <a:schemeClr val="accent3">
                <a:lumMod val="50000"/>
              </a:schemeClr>
            </a:solidFill>
          </a:ln>
        </p:spPr>
        <p:txBody>
          <a:bodyPr wrap="square" rtlCol="0">
            <a:spAutoFit/>
          </a:bodyPr>
          <a:lstStyle/>
          <a:p>
            <a:r>
              <a:rPr lang="en-US" sz="4000" u="sng" dirty="0" smtClean="0">
                <a:latin typeface="+mn-lt"/>
              </a:rPr>
              <a:t>Convenience</a:t>
            </a:r>
          </a:p>
          <a:p>
            <a:pPr lvl="1"/>
            <a:endParaRPr lang="en-US" sz="900" dirty="0" smtClean="0">
              <a:latin typeface="+mn-lt"/>
            </a:endParaRPr>
          </a:p>
          <a:p>
            <a:pPr lvl="1"/>
            <a:r>
              <a:rPr lang="en-US" sz="3200" dirty="0" smtClean="0">
                <a:latin typeface="+mn-lt"/>
              </a:rPr>
              <a:t>Easily accessible, or frequent deliveries</a:t>
            </a:r>
            <a:endParaRPr lang="en-US" sz="3200" dirty="0">
              <a:latin typeface="+mn-lt"/>
            </a:endParaRPr>
          </a:p>
        </p:txBody>
      </p:sp>
      <p:pic>
        <p:nvPicPr>
          <p:cNvPr id="4" name="Picture 3" descr="NCATlogo_block.jpg"/>
          <p:cNvPicPr>
            <a:picLocks noChangeAspect="1"/>
          </p:cNvPicPr>
          <p:nvPr/>
        </p:nvPicPr>
        <p:blipFill>
          <a:blip r:embed="rId6" cstate="print"/>
          <a:stretch>
            <a:fillRect/>
          </a:stretch>
        </p:blipFill>
        <p:spPr>
          <a:xfrm>
            <a:off x="7696200" y="6183701"/>
            <a:ext cx="1447800" cy="674299"/>
          </a:xfrm>
          <a:prstGeom prst="rect">
            <a:avLst/>
          </a:prstGeom>
        </p:spPr>
      </p:pic>
      <p:sp>
        <p:nvSpPr>
          <p:cNvPr id="6" name="TextBox 5"/>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a:t>
            </a:r>
            <a:r>
              <a:rPr lang="en-US" dirty="0" err="1" smtClean="0">
                <a:solidFill>
                  <a:schemeClr val="bg1">
                    <a:lumMod val="95000"/>
                  </a:schemeClr>
                </a:solidFill>
              </a:rPr>
              <a:t>Markristo</a:t>
            </a:r>
            <a:r>
              <a:rPr lang="en-US" dirty="0" smtClean="0">
                <a:solidFill>
                  <a:schemeClr val="bg1">
                    <a:lumMod val="95000"/>
                  </a:schemeClr>
                </a:solidFill>
              </a:rPr>
              <a:t> Farm, MT</a:t>
            </a:r>
            <a:endParaRPr lang="en-US" dirty="0">
              <a:solidFill>
                <a:schemeClr val="bg1">
                  <a:lumMod val="95000"/>
                </a:schemeClr>
              </a:solidFill>
            </a:endParaRPr>
          </a:p>
        </p:txBody>
      </p:sp>
      <p:pic>
        <p:nvPicPr>
          <p:cNvPr id="10" name="~PP2930.WAV">
            <a:hlinkClick r:id="" action="ppaction://media"/>
          </p:cNvPr>
          <p:cNvPicPr>
            <a:picLocks noRot="1" noChangeAspect="1"/>
          </p:cNvPicPr>
          <p:nvPr>
            <a:wavAudioFile r:embed="rId2" name="~PP2930.WAV"/>
          </p:nvPr>
        </p:nvPicPr>
        <p:blipFill>
          <a:blip r:embed="rId7" cstate="print"/>
          <a:stretch>
            <a:fillRect/>
          </a:stretch>
        </p:blipFill>
        <p:spPr>
          <a:xfrm>
            <a:off x="8755063" y="6469063"/>
            <a:ext cx="244475" cy="244475"/>
          </a:xfrm>
          <a:prstGeom prst="rect">
            <a:avLst/>
          </a:prstGeom>
        </p:spPr>
      </p:pic>
    </p:spTree>
    <p:custDataLst>
      <p:tags r:id="rId1"/>
    </p:custDataLst>
  </p:cSld>
  <p:clrMapOvr>
    <a:masterClrMapping/>
  </p:clrMapOvr>
  <p:transition advTm="16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saa\My Documents\My Pictures\2012-06-29\IMG_2421.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Picture 4" descr="C:\Documents and Settings\hannahl\Desktop\Pictures\USDA organic.jpg"/>
          <p:cNvPicPr>
            <a:picLocks noChangeAspect="1" noChangeArrowheads="1"/>
          </p:cNvPicPr>
          <p:nvPr/>
        </p:nvPicPr>
        <p:blipFill>
          <a:blip r:embed="rId5" cstate="print"/>
          <a:srcRect/>
          <a:stretch>
            <a:fillRect/>
          </a:stretch>
        </p:blipFill>
        <p:spPr bwMode="auto">
          <a:xfrm>
            <a:off x="6477000" y="3657600"/>
            <a:ext cx="2438400" cy="2438400"/>
          </a:xfrm>
          <a:prstGeom prst="rect">
            <a:avLst/>
          </a:prstGeom>
          <a:noFill/>
          <a:ln w="9525">
            <a:noFill/>
            <a:miter lim="800000"/>
            <a:headEnd/>
            <a:tailEnd/>
          </a:ln>
        </p:spPr>
      </p:pic>
      <p:sp>
        <p:nvSpPr>
          <p:cNvPr id="4" name="TextBox 3"/>
          <p:cNvSpPr txBox="1"/>
          <p:nvPr/>
        </p:nvSpPr>
        <p:spPr>
          <a:xfrm>
            <a:off x="304800" y="282476"/>
            <a:ext cx="8458200" cy="1872853"/>
          </a:xfrm>
          <a:prstGeom prst="roundRect">
            <a:avLst/>
          </a:prstGeom>
          <a:solidFill>
            <a:schemeClr val="accent3">
              <a:lumMod val="20000"/>
              <a:lumOff val="80000"/>
              <a:alpha val="60000"/>
            </a:schemeClr>
          </a:solidFill>
          <a:ln w="19050">
            <a:solidFill>
              <a:schemeClr val="accent3">
                <a:lumMod val="50000"/>
              </a:schemeClr>
            </a:solidFill>
          </a:ln>
        </p:spPr>
        <p:txBody>
          <a:bodyPr wrap="square" rtlCol="0">
            <a:spAutoFit/>
          </a:bodyPr>
          <a:lstStyle/>
          <a:p>
            <a:r>
              <a:rPr lang="en-US" sz="4000" u="sng" dirty="0" smtClean="0">
                <a:latin typeface="+mn-lt"/>
              </a:rPr>
              <a:t>How and where it was raised</a:t>
            </a:r>
          </a:p>
          <a:p>
            <a:pPr lvl="1"/>
            <a:r>
              <a:rPr lang="en-US" sz="3200" dirty="0" smtClean="0">
                <a:latin typeface="+mn-lt"/>
              </a:rPr>
              <a:t>A personal connection with the farmer, local, organic, grass-fed, free-range, pastured</a:t>
            </a:r>
            <a:endParaRPr lang="en-US" sz="3200" dirty="0">
              <a:latin typeface="+mn-lt"/>
            </a:endParaRPr>
          </a:p>
        </p:txBody>
      </p:sp>
      <p:pic>
        <p:nvPicPr>
          <p:cNvPr id="5" name="Picture 4" descr="NCATlogo_block.jpg"/>
          <p:cNvPicPr>
            <a:picLocks noChangeAspect="1"/>
          </p:cNvPicPr>
          <p:nvPr/>
        </p:nvPicPr>
        <p:blipFill>
          <a:blip r:embed="rId6" cstate="print"/>
          <a:stretch>
            <a:fillRect/>
          </a:stretch>
        </p:blipFill>
        <p:spPr>
          <a:xfrm>
            <a:off x="7696200" y="6183701"/>
            <a:ext cx="1447800" cy="674299"/>
          </a:xfrm>
          <a:prstGeom prst="rect">
            <a:avLst/>
          </a:prstGeom>
        </p:spPr>
      </p:pic>
      <p:sp>
        <p:nvSpPr>
          <p:cNvPr id="7" name="TextBox 6"/>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Marisa Alcorta</a:t>
            </a:r>
            <a:endParaRPr lang="en-US" dirty="0">
              <a:solidFill>
                <a:schemeClr val="bg1">
                  <a:lumMod val="95000"/>
                </a:schemeClr>
              </a:solidFill>
            </a:endParaRPr>
          </a:p>
        </p:txBody>
      </p:sp>
    </p:spTree>
    <p:custDataLst>
      <p:tags r:id="rId1"/>
    </p:custDataLst>
  </p:cSld>
  <p:clrMapOvr>
    <a:masterClrMapping/>
  </p:clrMapOvr>
  <p:transition advTm="280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saa\My Documents\My Pictures\Integrating Livestock\HYBCD00Z.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4" name="Picture 5" descr="C:\Documents and Settings\hannahl\Desktop\Pictures\El_buen_Cabrito-logo.gif"/>
          <p:cNvPicPr>
            <a:picLocks noChangeAspect="1" noChangeArrowheads="1"/>
          </p:cNvPicPr>
          <p:nvPr/>
        </p:nvPicPr>
        <p:blipFill>
          <a:blip r:embed="rId5" cstate="print"/>
          <a:srcRect/>
          <a:stretch>
            <a:fillRect/>
          </a:stretch>
        </p:blipFill>
        <p:spPr bwMode="auto">
          <a:xfrm>
            <a:off x="6248400" y="381000"/>
            <a:ext cx="2743200" cy="2743200"/>
          </a:xfrm>
          <a:prstGeom prst="rect">
            <a:avLst/>
          </a:prstGeom>
          <a:noFill/>
          <a:ln w="9525">
            <a:noFill/>
            <a:miter lim="800000"/>
            <a:headEnd/>
            <a:tailEnd/>
          </a:ln>
        </p:spPr>
      </p:pic>
      <p:pic>
        <p:nvPicPr>
          <p:cNvPr id="6" name="Picture 5" descr="NCATlogo_block.jpg"/>
          <p:cNvPicPr>
            <a:picLocks noChangeAspect="1"/>
          </p:cNvPicPr>
          <p:nvPr/>
        </p:nvPicPr>
        <p:blipFill>
          <a:blip r:embed="rId6" cstate="print"/>
          <a:stretch>
            <a:fillRect/>
          </a:stretch>
        </p:blipFill>
        <p:spPr>
          <a:xfrm>
            <a:off x="7696200" y="6183701"/>
            <a:ext cx="1447800" cy="674299"/>
          </a:xfrm>
          <a:prstGeom prst="rect">
            <a:avLst/>
          </a:prstGeom>
        </p:spPr>
      </p:pic>
      <p:sp>
        <p:nvSpPr>
          <p:cNvPr id="7" name="TextBox 6"/>
          <p:cNvSpPr txBox="1"/>
          <p:nvPr/>
        </p:nvSpPr>
        <p:spPr>
          <a:xfrm>
            <a:off x="304800" y="4191000"/>
            <a:ext cx="8458200" cy="1872853"/>
          </a:xfrm>
          <a:prstGeom prst="roundRect">
            <a:avLst/>
          </a:prstGeom>
          <a:solidFill>
            <a:schemeClr val="accent3">
              <a:lumMod val="20000"/>
              <a:lumOff val="80000"/>
              <a:alpha val="60000"/>
            </a:schemeClr>
          </a:solidFill>
          <a:ln w="19050">
            <a:solidFill>
              <a:schemeClr val="accent3">
                <a:lumMod val="50000"/>
              </a:schemeClr>
            </a:solidFill>
          </a:ln>
        </p:spPr>
        <p:txBody>
          <a:bodyPr wrap="square" rtlCol="0">
            <a:spAutoFit/>
          </a:bodyPr>
          <a:lstStyle/>
          <a:p>
            <a:r>
              <a:rPr lang="en-US" sz="4000" u="sng" dirty="0" smtClean="0">
                <a:latin typeface="+mn-lt"/>
              </a:rPr>
              <a:t>Catering to cultural diets</a:t>
            </a:r>
          </a:p>
          <a:p>
            <a:pPr lvl="1"/>
            <a:r>
              <a:rPr lang="en-US" sz="3200" dirty="0" err="1" smtClean="0">
                <a:latin typeface="+mn-lt"/>
              </a:rPr>
              <a:t>Halal</a:t>
            </a:r>
            <a:r>
              <a:rPr lang="en-US" sz="3200" dirty="0" smtClean="0">
                <a:latin typeface="+mn-lt"/>
              </a:rPr>
              <a:t>, kosher, organ meats, </a:t>
            </a:r>
            <a:r>
              <a:rPr lang="en-US" sz="3200" dirty="0" err="1" smtClean="0">
                <a:latin typeface="+mn-lt"/>
              </a:rPr>
              <a:t>cabrito</a:t>
            </a:r>
            <a:r>
              <a:rPr lang="en-US" sz="3200" dirty="0" smtClean="0">
                <a:latin typeface="+mn-lt"/>
              </a:rPr>
              <a:t>, </a:t>
            </a:r>
            <a:r>
              <a:rPr lang="en-US" sz="3200" dirty="0" err="1" smtClean="0">
                <a:latin typeface="+mn-lt"/>
              </a:rPr>
              <a:t>asian</a:t>
            </a:r>
            <a:r>
              <a:rPr lang="en-US" sz="3200" dirty="0" smtClean="0">
                <a:latin typeface="+mn-lt"/>
              </a:rPr>
              <a:t> vegetables</a:t>
            </a:r>
            <a:endParaRPr lang="en-US" sz="3200" dirty="0">
              <a:latin typeface="+mn-lt"/>
            </a:endParaRPr>
          </a:p>
        </p:txBody>
      </p:sp>
      <p:sp>
        <p:nvSpPr>
          <p:cNvPr id="9" name="TextBox 8"/>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www.litscapeart.com</a:t>
            </a:r>
            <a:endParaRPr lang="en-US" dirty="0">
              <a:solidFill>
                <a:schemeClr val="bg1">
                  <a:lumMod val="95000"/>
                </a:schemeClr>
              </a:solidFill>
            </a:endParaRPr>
          </a:p>
        </p:txBody>
      </p:sp>
    </p:spTree>
    <p:custDataLst>
      <p:tags r:id="rId1"/>
    </p:custDataLst>
  </p:cSld>
  <p:clrMapOvr>
    <a:masterClrMapping/>
  </p:clrMapOvr>
  <p:transition advTm="365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elp.com romanesco niche product.jpg"/>
          <p:cNvPicPr>
            <a:picLocks noChangeAspect="1"/>
          </p:cNvPicPr>
          <p:nvPr/>
        </p:nvPicPr>
        <p:blipFill>
          <a:blip r:embed="rId4" cstate="print"/>
          <a:stretch>
            <a:fillRect/>
          </a:stretch>
        </p:blipFill>
        <p:spPr>
          <a:xfrm>
            <a:off x="-1" y="0"/>
            <a:ext cx="9138285" cy="6858000"/>
          </a:xfrm>
          <a:prstGeom prst="rect">
            <a:avLst/>
          </a:prstGeom>
        </p:spPr>
      </p:pic>
      <p:sp>
        <p:nvSpPr>
          <p:cNvPr id="6" name="Content Placeholder 5"/>
          <p:cNvSpPr>
            <a:spLocks noGrp="1"/>
          </p:cNvSpPr>
          <p:nvPr>
            <p:ph sz="half" idx="1"/>
          </p:nvPr>
        </p:nvSpPr>
        <p:spPr>
          <a:xfrm>
            <a:off x="228600" y="1676400"/>
            <a:ext cx="8610600" cy="4953000"/>
          </a:xfrm>
          <a:prstGeom prst="roundRect">
            <a:avLst/>
          </a:prstGeom>
          <a:solidFill>
            <a:schemeClr val="accent3">
              <a:lumMod val="20000"/>
              <a:lumOff val="80000"/>
              <a:alpha val="50000"/>
            </a:schemeClr>
          </a:solidFill>
          <a:ln w="28575">
            <a:solidFill>
              <a:schemeClr val="accent3">
                <a:lumMod val="50000"/>
              </a:schemeClr>
            </a:solidFill>
          </a:ln>
        </p:spPr>
        <p:txBody>
          <a:bodyPr/>
          <a:lstStyle/>
          <a:p>
            <a:r>
              <a:rPr lang="en-US" dirty="0" smtClean="0"/>
              <a:t>Staples like grain or beans</a:t>
            </a:r>
          </a:p>
          <a:p>
            <a:r>
              <a:rPr lang="en-US" dirty="0" smtClean="0"/>
              <a:t>Specialty crops like fancy garlic, ginger, salad mixes, or unusual looking things like colored cauliflower or radishes</a:t>
            </a:r>
          </a:p>
          <a:p>
            <a:r>
              <a:rPr lang="en-US" dirty="0" smtClean="0"/>
              <a:t>Items for chefs or gourmet restaurants</a:t>
            </a:r>
          </a:p>
          <a:p>
            <a:r>
              <a:rPr lang="en-US" dirty="0" smtClean="0"/>
              <a:t>Bulk quantities such as root crops or crops for freezing or canning</a:t>
            </a:r>
          </a:p>
          <a:p>
            <a:r>
              <a:rPr lang="en-US" dirty="0" smtClean="0"/>
              <a:t>Early or late season produce</a:t>
            </a:r>
          </a:p>
          <a:p>
            <a:r>
              <a:rPr lang="en-US" dirty="0" smtClean="0"/>
              <a:t>Winter crops</a:t>
            </a:r>
            <a:endParaRPr lang="en-US" dirty="0"/>
          </a:p>
        </p:txBody>
      </p:sp>
      <p:pic>
        <p:nvPicPr>
          <p:cNvPr id="4" name="Picture 3"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8" name="Title 3"/>
          <p:cNvSpPr txBox="1">
            <a:spLocks/>
          </p:cNvSpPr>
          <p:nvPr/>
        </p:nvSpPr>
        <p:spPr bwMode="auto">
          <a:xfrm>
            <a:off x="457200" y="228600"/>
            <a:ext cx="8229600" cy="1295400"/>
          </a:xfrm>
          <a:prstGeom prst="roundRect">
            <a:avLst/>
          </a:prstGeom>
          <a:solidFill>
            <a:schemeClr val="accent3">
              <a:lumMod val="20000"/>
              <a:lumOff val="80000"/>
              <a:alpha val="65000"/>
            </a:schemeClr>
          </a:solidFill>
          <a:ln w="28575">
            <a:solidFill>
              <a:schemeClr val="accent3">
                <a:lumMod val="50000"/>
              </a:schemeClr>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Niche</a:t>
            </a:r>
            <a:r>
              <a:rPr kumimoji="0" lang="en-US" sz="4400" b="0" i="0" u="none" strike="noStrike" kern="1200" cap="none" spc="0" normalizeH="0" noProof="0" dirty="0" smtClean="0">
                <a:ln>
                  <a:noFill/>
                </a:ln>
                <a:solidFill>
                  <a:schemeClr val="tx1"/>
                </a:solidFill>
                <a:effectLst/>
                <a:uLnTx/>
                <a:uFillTx/>
                <a:latin typeface="+mj-lt"/>
                <a:ea typeface="+mj-ea"/>
                <a:cs typeface="+mj-cs"/>
              </a:rPr>
              <a:t> Markets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Box 9"/>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yelp.com</a:t>
            </a:r>
            <a:endParaRPr lang="en-US" dirty="0">
              <a:solidFill>
                <a:schemeClr val="bg1">
                  <a:lumMod val="95000"/>
                </a:schemeClr>
              </a:solidFill>
            </a:endParaRPr>
          </a:p>
        </p:txBody>
      </p:sp>
    </p:spTree>
    <p:custDataLst>
      <p:tags r:id="rId1"/>
    </p:custDataLst>
  </p:cSld>
  <p:clrMapOvr>
    <a:masterClrMapping/>
  </p:clrMapOvr>
  <p:transition advTm="499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700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par>
                                <p:cTn id="17" presetID="10" presetClass="entr" presetSubtype="0" fill="hold" grpId="0" nodeType="withEffect">
                                  <p:stCondLst>
                                    <p:cond delay="90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2000"/>
                                        <p:tgtEl>
                                          <p:spTgt spid="6">
                                            <p:txEl>
                                              <p:pRg st="2" end="2"/>
                                            </p:txEl>
                                          </p:spTgt>
                                        </p:tgtEl>
                                      </p:cBhvr>
                                    </p:animEffect>
                                  </p:childTnLst>
                                </p:cTn>
                              </p:par>
                              <p:par>
                                <p:cTn id="20" presetID="10" presetClass="entr" presetSubtype="0" fill="hold" grpId="0" nodeType="withEffect">
                                  <p:stCondLst>
                                    <p:cond delay="1100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par>
                                <p:cTn id="23" presetID="10" presetClass="entr" presetSubtype="0" fill="hold" grpId="0" nodeType="withEffect">
                                  <p:stCondLst>
                                    <p:cond delay="1300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2000"/>
                                        <p:tgtEl>
                                          <p:spTgt spid="6">
                                            <p:txEl>
                                              <p:pRg st="4" end="4"/>
                                            </p:txEl>
                                          </p:spTgt>
                                        </p:tgtEl>
                                      </p:cBhvr>
                                    </p:animEffect>
                                  </p:childTnLst>
                                </p:cTn>
                              </p:par>
                              <p:par>
                                <p:cTn id="26" presetID="10" presetClass="entr" presetSubtype="0" fill="hold" grpId="0" nodeType="withEffect">
                                  <p:stCondLst>
                                    <p:cond delay="1500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hannahl\Desktop\Pictures\organic chard.jpg"/>
          <p:cNvPicPr>
            <a:picLocks noChangeAspect="1" noChangeArrowheads="1"/>
          </p:cNvPicPr>
          <p:nvPr/>
        </p:nvPicPr>
        <p:blipFill>
          <a:blip r:embed="rId5" cstate="print"/>
          <a:srcRect/>
          <a:stretch>
            <a:fillRect/>
          </a:stretch>
        </p:blipFill>
        <p:spPr bwMode="auto">
          <a:xfrm>
            <a:off x="0" y="0"/>
            <a:ext cx="4572000" cy="6851650"/>
          </a:xfrm>
          <a:prstGeom prst="rect">
            <a:avLst/>
          </a:prstGeom>
          <a:noFill/>
          <a:ln w="9525">
            <a:noFill/>
            <a:miter lim="800000"/>
            <a:headEnd/>
            <a:tailEnd/>
          </a:ln>
        </p:spPr>
      </p:pic>
      <p:sp>
        <p:nvSpPr>
          <p:cNvPr id="6" name="Title 5"/>
          <p:cNvSpPr>
            <a:spLocks noGrp="1"/>
          </p:cNvSpPr>
          <p:nvPr>
            <p:ph type="title"/>
          </p:nvPr>
        </p:nvSpPr>
        <p:spPr>
          <a:xfrm>
            <a:off x="4800600" y="274638"/>
            <a:ext cx="3886200" cy="2163762"/>
          </a:xfrm>
          <a:prstGeom prst="roundRect">
            <a:avLst/>
          </a:prstGeom>
          <a:solidFill>
            <a:schemeClr val="accent3">
              <a:lumMod val="20000"/>
              <a:lumOff val="80000"/>
            </a:schemeClr>
          </a:solidFill>
          <a:ln w="28575">
            <a:solidFill>
              <a:schemeClr val="accent3">
                <a:lumMod val="50000"/>
              </a:schemeClr>
            </a:solidFill>
          </a:ln>
        </p:spPr>
        <p:txBody>
          <a:bodyPr>
            <a:normAutofit/>
          </a:bodyPr>
          <a:lstStyle/>
          <a:p>
            <a:r>
              <a:rPr lang="en-US" dirty="0" smtClean="0"/>
              <a:t>What about low prices?</a:t>
            </a:r>
            <a:endParaRPr lang="en-US" dirty="0"/>
          </a:p>
        </p:txBody>
      </p:sp>
      <p:pic>
        <p:nvPicPr>
          <p:cNvPr id="5" name="Picture 4" descr="NCATlogo_block.jpg"/>
          <p:cNvPicPr>
            <a:picLocks noChangeAspect="1"/>
          </p:cNvPicPr>
          <p:nvPr/>
        </p:nvPicPr>
        <p:blipFill>
          <a:blip r:embed="rId6" cstate="print"/>
          <a:stretch>
            <a:fillRect/>
          </a:stretch>
        </p:blipFill>
        <p:spPr>
          <a:xfrm>
            <a:off x="7696200" y="6183701"/>
            <a:ext cx="1447800" cy="674299"/>
          </a:xfrm>
          <a:prstGeom prst="rect">
            <a:avLst/>
          </a:prstGeom>
        </p:spPr>
      </p:pic>
      <p:sp>
        <p:nvSpPr>
          <p:cNvPr id="7" name="TextBox 6"/>
          <p:cNvSpPr txBox="1"/>
          <p:nvPr/>
        </p:nvSpPr>
        <p:spPr>
          <a:xfrm>
            <a:off x="4724400" y="2971800"/>
            <a:ext cx="4343400" cy="3539430"/>
          </a:xfrm>
          <a:prstGeom prst="rect">
            <a:avLst/>
          </a:prstGeom>
          <a:noFill/>
        </p:spPr>
        <p:txBody>
          <a:bodyPr wrap="square" rtlCol="0">
            <a:spAutoFit/>
          </a:bodyPr>
          <a:lstStyle/>
          <a:p>
            <a:pPr marL="228600" indent="-228600">
              <a:buFont typeface="Arial" pitchFamily="34" charset="0"/>
              <a:buChar char="•"/>
            </a:pPr>
            <a:r>
              <a:rPr lang="en-US" sz="2800" dirty="0" smtClean="0"/>
              <a:t>Do you know how much it </a:t>
            </a:r>
            <a:r>
              <a:rPr lang="en-US" sz="2800" b="1" dirty="0" smtClean="0"/>
              <a:t>costs you</a:t>
            </a:r>
            <a:r>
              <a:rPr lang="en-US" sz="2800" dirty="0" smtClean="0"/>
              <a:t> to produce that crop?</a:t>
            </a:r>
          </a:p>
          <a:p>
            <a:pPr marL="228600" indent="-228600">
              <a:buFont typeface="Arial" pitchFamily="34" charset="0"/>
              <a:buChar char="•"/>
            </a:pPr>
            <a:r>
              <a:rPr lang="en-US" sz="2800" dirty="0" smtClean="0"/>
              <a:t>Can you maintain excellent records? </a:t>
            </a:r>
          </a:p>
          <a:p>
            <a:pPr marL="228600" indent="-228600">
              <a:buFont typeface="Arial" pitchFamily="34" charset="0"/>
              <a:buChar char="•"/>
            </a:pPr>
            <a:r>
              <a:rPr lang="en-US" sz="2800" dirty="0" smtClean="0"/>
              <a:t>Find a niche that customers value to make money</a:t>
            </a:r>
            <a:endParaRPr lang="en-US" sz="2800" dirty="0"/>
          </a:p>
        </p:txBody>
      </p:sp>
      <p:pic>
        <p:nvPicPr>
          <p:cNvPr id="12" name="~PP778.WAV">
            <a:hlinkClick r:id="" action="ppaction://media"/>
          </p:cNvPr>
          <p:cNvPicPr>
            <a:picLocks noRot="1" noChangeAspect="1"/>
          </p:cNvPicPr>
          <p:nvPr>
            <a:wavAudioFile r:embed="rId2" name="~PP778.WAV"/>
          </p:nvPr>
        </p:nvPicPr>
        <p:blipFill>
          <a:blip r:embed="rId7" cstate="print"/>
          <a:stretch>
            <a:fillRect/>
          </a:stretch>
        </p:blipFill>
        <p:spPr>
          <a:xfrm>
            <a:off x="8755063" y="6469063"/>
            <a:ext cx="244475" cy="244475"/>
          </a:xfrm>
          <a:prstGeom prst="rect">
            <a:avLst/>
          </a:prstGeom>
        </p:spPr>
      </p:pic>
    </p:spTree>
    <p:custDataLst>
      <p:tags r:id="rId1"/>
    </p:custDataLst>
  </p:cSld>
  <p:clrMapOvr>
    <a:masterClrMapping/>
  </p:clrMapOvr>
  <p:transition advTm="92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chemeClr val="accent3">
              <a:lumMod val="20000"/>
              <a:lumOff val="80000"/>
            </a:schemeClr>
          </a:solidFill>
          <a:ln w="28575">
            <a:solidFill>
              <a:schemeClr val="accent3">
                <a:lumMod val="50000"/>
              </a:schemeClr>
            </a:solidFill>
          </a:ln>
        </p:spPr>
        <p:txBody>
          <a:bodyPr>
            <a:normAutofit fontScale="90000"/>
          </a:bodyPr>
          <a:lstStyle/>
          <a:p>
            <a:r>
              <a:rPr lang="en-US" dirty="0" smtClean="0"/>
              <a:t>Building Relationships with Customers</a:t>
            </a:r>
            <a:endParaRPr lang="en-US" dirty="0"/>
          </a:p>
        </p:txBody>
      </p:sp>
      <p:pic>
        <p:nvPicPr>
          <p:cNvPr id="4" name="Picture 3" descr="NCATlogo_block.jpg"/>
          <p:cNvPicPr>
            <a:picLocks noChangeAspect="1"/>
          </p:cNvPicPr>
          <p:nvPr/>
        </p:nvPicPr>
        <p:blipFill>
          <a:blip r:embed="rId4" cstate="print"/>
          <a:stretch>
            <a:fillRect/>
          </a:stretch>
        </p:blipFill>
        <p:spPr>
          <a:xfrm>
            <a:off x="7696200" y="6183701"/>
            <a:ext cx="1447800" cy="674299"/>
          </a:xfrm>
          <a:prstGeom prst="rect">
            <a:avLst/>
          </a:prstGeom>
        </p:spPr>
      </p:pic>
      <p:pic>
        <p:nvPicPr>
          <p:cNvPr id="12" name="Content Placeholder 11" descr="utf-8''IMG_2483.jpg"/>
          <p:cNvPicPr>
            <a:picLocks noGrp="1" noChangeAspect="1"/>
          </p:cNvPicPr>
          <p:nvPr>
            <p:ph idx="1"/>
          </p:nvPr>
        </p:nvPicPr>
        <p:blipFill>
          <a:blip r:embed="rId5" cstate="print"/>
          <a:stretch>
            <a:fillRect/>
          </a:stretch>
        </p:blipFill>
        <p:spPr>
          <a:xfrm>
            <a:off x="2647950" y="1524000"/>
            <a:ext cx="3905250" cy="5207000"/>
          </a:xfrm>
        </p:spPr>
      </p:pic>
      <p:sp>
        <p:nvSpPr>
          <p:cNvPr id="5" name="TextBox 4"/>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Luis Sierra</a:t>
            </a:r>
            <a:endParaRPr lang="en-US" dirty="0">
              <a:solidFill>
                <a:schemeClr val="bg1">
                  <a:lumMod val="95000"/>
                </a:schemeClr>
              </a:solidFill>
            </a:endParaRPr>
          </a:p>
        </p:txBody>
      </p:sp>
    </p:spTree>
    <p:custDataLst>
      <p:tags r:id="rId1"/>
    </p:custDataLst>
  </p:cSld>
  <p:clrMapOvr>
    <a:masterClrMapping/>
  </p:clrMapOvr>
  <p:transition advTm="2474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marisaa\My Documents\My Pictures\Organic\beau-and-the-bean.blogspot.com-greenbeans.jpg"/>
          <p:cNvPicPr>
            <a:picLocks noChangeAspect="1" noChangeArrowheads="1"/>
          </p:cNvPicPr>
          <p:nvPr/>
        </p:nvPicPr>
        <p:blipFill>
          <a:blip r:embed="rId4" cstate="print">
            <a:lum bright="-10000" contrast="-40000"/>
          </a:blip>
          <a:srcRect r="11111"/>
          <a:stretch>
            <a:fillRect/>
          </a:stretch>
        </p:blipFill>
        <p:spPr bwMode="auto">
          <a:xfrm>
            <a:off x="0" y="0"/>
            <a:ext cx="9144000" cy="6858000"/>
          </a:xfrm>
          <a:prstGeom prst="rect">
            <a:avLst/>
          </a:prstGeom>
          <a:noFill/>
        </p:spPr>
      </p:pic>
      <p:sp>
        <p:nvSpPr>
          <p:cNvPr id="10" name="Title 1"/>
          <p:cNvSpPr txBox="1">
            <a:spLocks/>
          </p:cNvSpPr>
          <p:nvPr/>
        </p:nvSpPr>
        <p:spPr bwMode="auto">
          <a:xfrm>
            <a:off x="0" y="3733800"/>
            <a:ext cx="89916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dirty="0" smtClean="0">
                <a:solidFill>
                  <a:schemeClr val="bg1"/>
                </a:solidFill>
                <a:effectLst>
                  <a:outerShdw blurRad="38100" dist="38100" dir="2700000" algn="tl">
                    <a:srgbClr val="000000">
                      <a:alpha val="43137"/>
                    </a:srgbClr>
                  </a:outerShdw>
                </a:effectLst>
                <a:latin typeface="+mj-lt"/>
                <a:ea typeface="+mj-ea"/>
                <a:cs typeface="+mj-cs"/>
              </a:rPr>
              <a:t>“Marketing Channels” are simply different ways to sell your products </a:t>
            </a:r>
            <a:endParaRPr kumimoji="0" lang="en-US" sz="4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12" name="Content Placeholder 11"/>
          <p:cNvSpPr>
            <a:spLocks noGrp="1"/>
          </p:cNvSpPr>
          <p:nvPr>
            <p:ph idx="1"/>
          </p:nvPr>
        </p:nvSpPr>
        <p:spPr>
          <a:xfrm>
            <a:off x="457200" y="1905000"/>
            <a:ext cx="8229600" cy="4953000"/>
          </a:xfrm>
        </p:spPr>
        <p:txBody>
          <a:bodyPr/>
          <a:lstStyle/>
          <a:p>
            <a:r>
              <a:rPr lang="en-US" dirty="0" smtClean="0">
                <a:solidFill>
                  <a:schemeClr val="accent6">
                    <a:lumMod val="20000"/>
                    <a:lumOff val="80000"/>
                  </a:schemeClr>
                </a:solidFill>
                <a:effectLst>
                  <a:outerShdw blurRad="38100" dist="38100" dir="2700000" algn="tl">
                    <a:srgbClr val="000000">
                      <a:alpha val="43137"/>
                    </a:srgbClr>
                  </a:outerShdw>
                </a:effectLst>
              </a:rPr>
              <a:t>Part I: Basic marketing concepts</a:t>
            </a:r>
          </a:p>
          <a:p>
            <a:r>
              <a:rPr lang="en-US" dirty="0" smtClean="0">
                <a:solidFill>
                  <a:schemeClr val="accent6">
                    <a:lumMod val="20000"/>
                    <a:lumOff val="80000"/>
                  </a:schemeClr>
                </a:solidFill>
                <a:effectLst>
                  <a:outerShdw blurRad="38100" dist="38100" dir="2700000" algn="tl">
                    <a:srgbClr val="000000">
                      <a:alpha val="43137"/>
                    </a:srgbClr>
                  </a:outerShdw>
                </a:effectLst>
              </a:rPr>
              <a:t>Part II: Distribution channels for selling your products</a:t>
            </a:r>
          </a:p>
          <a:p>
            <a:endParaRPr lang="en-US" dirty="0" smtClean="0">
              <a:solidFill>
                <a:schemeClr val="accent6">
                  <a:lumMod val="20000"/>
                  <a:lumOff val="80000"/>
                </a:schemeClr>
              </a:solidFill>
              <a:effectLst>
                <a:outerShdw blurRad="38100" dist="38100" dir="2700000" algn="tl">
                  <a:srgbClr val="000000">
                    <a:alpha val="43137"/>
                  </a:srgbClr>
                </a:outerShdw>
              </a:effectLst>
            </a:endParaRPr>
          </a:p>
          <a:p>
            <a:endParaRPr lang="en-US" dirty="0" smtClean="0">
              <a:solidFill>
                <a:schemeClr val="accent6">
                  <a:lumMod val="20000"/>
                  <a:lumOff val="80000"/>
                </a:schemeClr>
              </a:solidFill>
              <a:effectLst>
                <a:outerShdw blurRad="38100" dist="38100" dir="2700000" algn="tl">
                  <a:srgbClr val="000000">
                    <a:alpha val="43137"/>
                  </a:srgbClr>
                </a:outerShdw>
              </a:effectLst>
            </a:endParaRPr>
          </a:p>
          <a:p>
            <a:endParaRPr lang="en-US" dirty="0" smtClean="0">
              <a:solidFill>
                <a:schemeClr val="accent6">
                  <a:lumMod val="20000"/>
                  <a:lumOff val="80000"/>
                </a:schemeClr>
              </a:solidFill>
              <a:effectLst>
                <a:outerShdw blurRad="38100" dist="38100" dir="2700000" algn="tl">
                  <a:srgbClr val="000000">
                    <a:alpha val="43137"/>
                  </a:srgbClr>
                </a:outerShdw>
              </a:effectLst>
            </a:endParaRPr>
          </a:p>
          <a:p>
            <a:r>
              <a:rPr lang="en-US" dirty="0" smtClean="0">
                <a:solidFill>
                  <a:schemeClr val="accent6">
                    <a:lumMod val="20000"/>
                    <a:lumOff val="80000"/>
                  </a:schemeClr>
                </a:solidFill>
                <a:effectLst>
                  <a:outerShdw blurRad="38100" dist="38100" dir="2700000" algn="tl">
                    <a:srgbClr val="000000">
                      <a:alpha val="43137"/>
                    </a:srgbClr>
                  </a:outerShdw>
                </a:effectLst>
              </a:rPr>
              <a:t>Develop a framework for your marketing plan</a:t>
            </a:r>
          </a:p>
        </p:txBody>
      </p:sp>
      <p:sp>
        <p:nvSpPr>
          <p:cNvPr id="13" name="Title 1"/>
          <p:cNvSpPr txBox="1">
            <a:spLocks/>
          </p:cNvSpPr>
          <p:nvPr/>
        </p:nvSpPr>
        <p:spPr>
          <a:xfrm>
            <a:off x="990600" y="304800"/>
            <a:ext cx="7086600" cy="936625"/>
          </a:xfrm>
          <a:prstGeom prst="roundRect">
            <a:avLst/>
          </a:prstGeom>
          <a:noFill/>
          <a:ln w="2857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Lesson 2: Marketing</a:t>
            </a:r>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8" name="TextBox 7"/>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beau-and-the-bean.blogspot.com</a:t>
            </a:r>
            <a:endParaRPr lang="en-US" dirty="0">
              <a:solidFill>
                <a:schemeClr val="bg1">
                  <a:lumMod val="95000"/>
                </a:schemeClr>
              </a:solidFill>
            </a:endParaRPr>
          </a:p>
        </p:txBody>
      </p:sp>
    </p:spTree>
    <p:custDataLst>
      <p:tags r:id="rId1"/>
    </p:custDataLst>
  </p:cSld>
  <p:clrMapOvr>
    <a:masterClrMapping/>
  </p:clrMapOvr>
  <p:transition advTm="328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2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20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CATlogo_block.jpg"/>
          <p:cNvPicPr>
            <a:picLocks noChangeAspect="1"/>
          </p:cNvPicPr>
          <p:nvPr/>
        </p:nvPicPr>
        <p:blipFill>
          <a:blip r:embed="rId4" cstate="print"/>
          <a:stretch>
            <a:fillRect/>
          </a:stretch>
        </p:blipFill>
        <p:spPr>
          <a:xfrm>
            <a:off x="7696200" y="6183701"/>
            <a:ext cx="1447800" cy="674299"/>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t>How will they remember you?</a:t>
            </a:r>
            <a:endParaRPr lang="en-US" dirty="0"/>
          </a:p>
        </p:txBody>
      </p:sp>
      <p:sp>
        <p:nvSpPr>
          <p:cNvPr id="3" name="Content Placeholder 2"/>
          <p:cNvSpPr>
            <a:spLocks noGrp="1"/>
          </p:cNvSpPr>
          <p:nvPr>
            <p:ph idx="1"/>
          </p:nvPr>
        </p:nvSpPr>
        <p:spPr>
          <a:xfrm>
            <a:off x="457200" y="1143000"/>
            <a:ext cx="8229600" cy="5562600"/>
          </a:xfrm>
        </p:spPr>
        <p:txBody>
          <a:bodyPr>
            <a:normAutofit/>
          </a:bodyPr>
          <a:lstStyle/>
          <a:p>
            <a:r>
              <a:rPr lang="en-US" dirty="0" smtClean="0"/>
              <a:t>Business Cards</a:t>
            </a:r>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p:pic>
        <p:nvPicPr>
          <p:cNvPr id="8" name="Picture 4"/>
          <p:cNvPicPr>
            <a:picLocks noChangeAspect="1" noChangeArrowheads="1"/>
          </p:cNvPicPr>
          <p:nvPr/>
        </p:nvPicPr>
        <p:blipFill>
          <a:blip r:embed="rId5" cstate="print"/>
          <a:srcRect l="58050" t="26111" r="2948" b="15625"/>
          <a:stretch>
            <a:fillRect/>
          </a:stretch>
        </p:blipFill>
        <p:spPr bwMode="auto">
          <a:xfrm>
            <a:off x="685800" y="1728788"/>
            <a:ext cx="5181600" cy="2995612"/>
          </a:xfrm>
          <a:prstGeom prst="rect">
            <a:avLst/>
          </a:prstGeom>
          <a:noFill/>
          <a:ln w="9525">
            <a:noFill/>
            <a:miter lim="800000"/>
            <a:headEnd/>
            <a:tailEnd/>
          </a:ln>
        </p:spPr>
      </p:pic>
      <p:sp>
        <p:nvSpPr>
          <p:cNvPr id="6" name="TextBox 5"/>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Victor </a:t>
            </a:r>
            <a:r>
              <a:rPr lang="en-US" dirty="0" err="1" smtClean="0">
                <a:solidFill>
                  <a:schemeClr val="bg1">
                    <a:lumMod val="95000"/>
                  </a:schemeClr>
                </a:solidFill>
              </a:rPr>
              <a:t>Bareng</a:t>
            </a:r>
            <a:endParaRPr lang="en-US" dirty="0">
              <a:solidFill>
                <a:schemeClr val="bg1">
                  <a:lumMod val="95000"/>
                </a:schemeClr>
              </a:solidFill>
            </a:endParaRPr>
          </a:p>
        </p:txBody>
      </p:sp>
    </p:spTree>
    <p:custDataLst>
      <p:tags r:id="rId1"/>
    </p:custDataLst>
  </p:cSld>
  <p:clrMapOvr>
    <a:masterClrMapping/>
  </p:clrMapOvr>
  <p:transition advTm="3044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Business Cards</a:t>
            </a:r>
            <a:endParaRPr lang="en-US" dirty="0"/>
          </a:p>
        </p:txBody>
      </p:sp>
      <p:sp>
        <p:nvSpPr>
          <p:cNvPr id="4" name="Content Placeholder 3"/>
          <p:cNvSpPr>
            <a:spLocks noGrp="1"/>
          </p:cNvSpPr>
          <p:nvPr>
            <p:ph sz="half" idx="1"/>
          </p:nvPr>
        </p:nvSpPr>
        <p:spPr>
          <a:xfrm>
            <a:off x="457200" y="1600200"/>
            <a:ext cx="2819400" cy="4525963"/>
          </a:xfrm>
        </p:spPr>
        <p:txBody>
          <a:bodyPr/>
          <a:lstStyle/>
          <a:p>
            <a:r>
              <a:rPr lang="en-US" dirty="0" smtClean="0"/>
              <a:t>Google search “Business card printing”</a:t>
            </a:r>
          </a:p>
          <a:p>
            <a:r>
              <a:rPr lang="en-US" dirty="0" smtClean="0">
                <a:hlinkClick r:id="rId4"/>
              </a:rPr>
              <a:t>www.uprinting.com</a:t>
            </a:r>
            <a:r>
              <a:rPr lang="en-US" dirty="0" smtClean="0"/>
              <a:t> design your own, 250 for about $17.00</a:t>
            </a:r>
          </a:p>
          <a:p>
            <a:endParaRPr lang="en-US" dirty="0"/>
          </a:p>
        </p:txBody>
      </p:sp>
      <p:pic>
        <p:nvPicPr>
          <p:cNvPr id="1027" name="Picture 3"/>
          <p:cNvPicPr>
            <a:picLocks noChangeAspect="1" noChangeArrowheads="1"/>
          </p:cNvPicPr>
          <p:nvPr/>
        </p:nvPicPr>
        <p:blipFill>
          <a:blip r:embed="rId5" cstate="print"/>
          <a:srcRect l="51701"/>
          <a:stretch>
            <a:fillRect/>
          </a:stretch>
        </p:blipFill>
        <p:spPr bwMode="auto">
          <a:xfrm>
            <a:off x="3589734" y="1600200"/>
            <a:ext cx="5325666" cy="4267200"/>
          </a:xfrm>
          <a:prstGeom prst="rect">
            <a:avLst/>
          </a:prstGeom>
          <a:noFill/>
          <a:ln w="9525">
            <a:noFill/>
            <a:miter lim="800000"/>
            <a:headEnd/>
            <a:tailEnd/>
          </a:ln>
        </p:spPr>
      </p:pic>
    </p:spTree>
    <p:custDataLst>
      <p:tags r:id="rId1"/>
    </p:custDataLst>
  </p:cSld>
  <p:clrMapOvr>
    <a:masterClrMapping/>
  </p:clrMapOvr>
  <p:transition advTm="2745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ATlogo_block.jpg"/>
          <p:cNvPicPr>
            <a:picLocks noChangeAspect="1"/>
          </p:cNvPicPr>
          <p:nvPr/>
        </p:nvPicPr>
        <p:blipFill>
          <a:blip r:embed="rId4" cstate="print"/>
          <a:stretch>
            <a:fillRect/>
          </a:stretch>
        </p:blipFill>
        <p:spPr>
          <a:xfrm>
            <a:off x="7696200" y="6183701"/>
            <a:ext cx="1447800" cy="674299"/>
          </a:xfrm>
          <a:prstGeom prst="rect">
            <a:avLst/>
          </a:prstGeom>
        </p:spPr>
      </p:pic>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How will they remember you?</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1" name="Content Placeholder 10" descr="Cultivating Community start2farm.gov newamerentryproject.jpg"/>
          <p:cNvPicPr>
            <a:picLocks noGrp="1" noChangeAspect="1"/>
          </p:cNvPicPr>
          <p:nvPr>
            <p:ph idx="1"/>
          </p:nvPr>
        </p:nvPicPr>
        <p:blipFill>
          <a:blip r:embed="rId5" cstate="print"/>
          <a:stretch>
            <a:fillRect/>
          </a:stretch>
        </p:blipFill>
        <p:spPr>
          <a:xfrm>
            <a:off x="609600" y="1524000"/>
            <a:ext cx="3886200" cy="2590800"/>
          </a:xfrm>
        </p:spPr>
      </p:pic>
      <p:pic>
        <p:nvPicPr>
          <p:cNvPr id="12" name="Picture 11" descr="cherries hispanicallyspeakingnews.com web.jpg"/>
          <p:cNvPicPr>
            <a:picLocks noChangeAspect="1"/>
          </p:cNvPicPr>
          <p:nvPr/>
        </p:nvPicPr>
        <p:blipFill>
          <a:blip r:embed="rId6" cstate="print"/>
          <a:stretch>
            <a:fillRect/>
          </a:stretch>
        </p:blipFill>
        <p:spPr>
          <a:xfrm>
            <a:off x="4572000" y="1524000"/>
            <a:ext cx="3810000" cy="2537460"/>
          </a:xfrm>
          <a:prstGeom prst="rect">
            <a:avLst/>
          </a:prstGeom>
        </p:spPr>
      </p:pic>
      <p:pic>
        <p:nvPicPr>
          <p:cNvPr id="13" name="Picture 12" descr="AP-MrKim nesfp.nutrition.tufts.edu web.jpg"/>
          <p:cNvPicPr>
            <a:picLocks noChangeAspect="1"/>
          </p:cNvPicPr>
          <p:nvPr/>
        </p:nvPicPr>
        <p:blipFill>
          <a:blip r:embed="rId7" cstate="print"/>
          <a:stretch>
            <a:fillRect/>
          </a:stretch>
        </p:blipFill>
        <p:spPr>
          <a:xfrm>
            <a:off x="685800" y="4191000"/>
            <a:ext cx="3810000" cy="2540000"/>
          </a:xfrm>
          <a:prstGeom prst="rect">
            <a:avLst/>
          </a:prstGeom>
        </p:spPr>
      </p:pic>
      <p:pic>
        <p:nvPicPr>
          <p:cNvPr id="15" name="Picture 14" descr="hanfordsentinel.com web.jpg"/>
          <p:cNvPicPr>
            <a:picLocks noChangeAspect="1"/>
          </p:cNvPicPr>
          <p:nvPr/>
        </p:nvPicPr>
        <p:blipFill>
          <a:blip r:embed="rId8" cstate="print"/>
          <a:stretch>
            <a:fillRect/>
          </a:stretch>
        </p:blipFill>
        <p:spPr>
          <a:xfrm>
            <a:off x="4572000" y="4111727"/>
            <a:ext cx="3429000" cy="2593873"/>
          </a:xfrm>
          <a:prstGeom prst="rect">
            <a:avLst/>
          </a:prstGeom>
        </p:spPr>
      </p:pic>
      <p:sp>
        <p:nvSpPr>
          <p:cNvPr id="8" name="TextBox 7"/>
          <p:cNvSpPr txBox="1"/>
          <p:nvPr/>
        </p:nvSpPr>
        <p:spPr>
          <a:xfrm>
            <a:off x="609600" y="6412468"/>
            <a:ext cx="5105400" cy="369332"/>
          </a:xfrm>
          <a:prstGeom prst="rect">
            <a:avLst/>
          </a:prstGeom>
          <a:noFill/>
        </p:spPr>
        <p:txBody>
          <a:bodyPr wrap="square" rtlCol="0">
            <a:spAutoFit/>
          </a:bodyPr>
          <a:lstStyle/>
          <a:p>
            <a:r>
              <a:rPr lang="en-US" dirty="0" smtClean="0">
                <a:solidFill>
                  <a:schemeClr val="bg1">
                    <a:lumMod val="95000"/>
                  </a:schemeClr>
                </a:solidFill>
              </a:rPr>
              <a:t>Photo:  nesfp.nutrition.tufts.edu</a:t>
            </a:r>
            <a:endParaRPr lang="en-US" dirty="0">
              <a:solidFill>
                <a:schemeClr val="bg1">
                  <a:lumMod val="95000"/>
                </a:schemeClr>
              </a:solidFill>
            </a:endParaRPr>
          </a:p>
        </p:txBody>
      </p:sp>
      <p:sp>
        <p:nvSpPr>
          <p:cNvPr id="9" name="TextBox 8"/>
          <p:cNvSpPr txBox="1"/>
          <p:nvPr/>
        </p:nvSpPr>
        <p:spPr>
          <a:xfrm>
            <a:off x="4495800" y="3745468"/>
            <a:ext cx="5105400" cy="369332"/>
          </a:xfrm>
          <a:prstGeom prst="rect">
            <a:avLst/>
          </a:prstGeom>
          <a:noFill/>
        </p:spPr>
        <p:txBody>
          <a:bodyPr wrap="square" rtlCol="0">
            <a:spAutoFit/>
          </a:bodyPr>
          <a:lstStyle/>
          <a:p>
            <a:r>
              <a:rPr lang="en-US" dirty="0" smtClean="0">
                <a:solidFill>
                  <a:schemeClr val="bg1"/>
                </a:solidFill>
              </a:rPr>
              <a:t>Photo:  hispanicallyspeakingnews.com</a:t>
            </a:r>
            <a:endParaRPr lang="en-US" dirty="0">
              <a:solidFill>
                <a:schemeClr val="bg1"/>
              </a:solidFill>
            </a:endParaRPr>
          </a:p>
        </p:txBody>
      </p:sp>
      <p:sp>
        <p:nvSpPr>
          <p:cNvPr id="10" name="TextBox 9"/>
          <p:cNvSpPr txBox="1"/>
          <p:nvPr/>
        </p:nvSpPr>
        <p:spPr>
          <a:xfrm>
            <a:off x="4572000" y="6412468"/>
            <a:ext cx="5105400" cy="369332"/>
          </a:xfrm>
          <a:prstGeom prst="rect">
            <a:avLst/>
          </a:prstGeom>
          <a:noFill/>
        </p:spPr>
        <p:txBody>
          <a:bodyPr wrap="square" rtlCol="0">
            <a:spAutoFit/>
          </a:bodyPr>
          <a:lstStyle/>
          <a:p>
            <a:r>
              <a:rPr lang="en-US" dirty="0" smtClean="0">
                <a:solidFill>
                  <a:schemeClr val="bg1"/>
                </a:solidFill>
              </a:rPr>
              <a:t>Photo:  Victor </a:t>
            </a:r>
            <a:r>
              <a:rPr lang="en-US" dirty="0" err="1" smtClean="0">
                <a:solidFill>
                  <a:schemeClr val="bg1"/>
                </a:solidFill>
              </a:rPr>
              <a:t>Bareng</a:t>
            </a:r>
            <a:endParaRPr lang="en-US" dirty="0">
              <a:solidFill>
                <a:schemeClr val="bg1"/>
              </a:solidFill>
            </a:endParaRPr>
          </a:p>
        </p:txBody>
      </p:sp>
      <p:sp>
        <p:nvSpPr>
          <p:cNvPr id="14" name="TextBox 13"/>
          <p:cNvSpPr txBox="1"/>
          <p:nvPr/>
        </p:nvSpPr>
        <p:spPr>
          <a:xfrm>
            <a:off x="533400" y="3810000"/>
            <a:ext cx="3352800" cy="381000"/>
          </a:xfrm>
          <a:prstGeom prst="rect">
            <a:avLst/>
          </a:prstGeom>
          <a:noFill/>
        </p:spPr>
        <p:txBody>
          <a:bodyPr wrap="square" rtlCol="0">
            <a:spAutoFit/>
          </a:bodyPr>
          <a:lstStyle/>
          <a:p>
            <a:r>
              <a:rPr lang="en-US" dirty="0" smtClean="0">
                <a:solidFill>
                  <a:schemeClr val="bg1">
                    <a:lumMod val="95000"/>
                  </a:schemeClr>
                </a:solidFill>
              </a:rPr>
              <a:t>Photo:  Fresh Start Farms, ME</a:t>
            </a:r>
            <a:endParaRPr lang="en-US" dirty="0">
              <a:solidFill>
                <a:schemeClr val="bg1">
                  <a:lumMod val="95000"/>
                </a:schemeClr>
              </a:solidFill>
            </a:endParaRPr>
          </a:p>
        </p:txBody>
      </p:sp>
    </p:spTree>
    <p:custDataLst>
      <p:tags r:id="rId1"/>
    </p:custDataLst>
  </p:cSld>
  <p:clrMapOvr>
    <a:masterClrMapping/>
  </p:clrMapOvr>
  <p:transition advTm="2853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219200"/>
            <a:ext cx="4572000" cy="5334000"/>
          </a:xfrm>
        </p:spPr>
        <p:txBody>
          <a:bodyPr>
            <a:normAutofit fontScale="92500" lnSpcReduction="20000"/>
          </a:bodyPr>
          <a:lstStyle/>
          <a:p>
            <a:pPr>
              <a:buNone/>
            </a:pPr>
            <a:r>
              <a:rPr lang="en-US" sz="3600" dirty="0" smtClean="0"/>
              <a:t>Written Marketing Story</a:t>
            </a:r>
          </a:p>
          <a:p>
            <a:pPr>
              <a:buNone/>
            </a:pPr>
            <a:endParaRPr lang="en-US" sz="3600" dirty="0" smtClean="0"/>
          </a:p>
          <a:p>
            <a:r>
              <a:rPr lang="en-US" sz="3400" dirty="0" smtClean="0"/>
              <a:t>Who are you and where do you farm? </a:t>
            </a:r>
          </a:p>
          <a:p>
            <a:r>
              <a:rPr lang="en-US" sz="3400" dirty="0" smtClean="0"/>
              <a:t>What you grow? </a:t>
            </a:r>
          </a:p>
          <a:p>
            <a:r>
              <a:rPr lang="en-US" sz="3400" dirty="0" smtClean="0"/>
              <a:t>What makes your product special?</a:t>
            </a:r>
          </a:p>
          <a:p>
            <a:r>
              <a:rPr lang="en-US" sz="3400" dirty="0" smtClean="0"/>
              <a:t>How can buyers contact you?</a:t>
            </a:r>
          </a:p>
          <a:p>
            <a:r>
              <a:rPr lang="en-US" sz="3400" dirty="0" smtClean="0"/>
              <a:t>Include pictures – the more the better!</a:t>
            </a:r>
          </a:p>
        </p:txBody>
      </p:sp>
      <p:pic>
        <p:nvPicPr>
          <p:cNvPr id="9" name="Content Placeholder 8" descr="Community-Garden encoreleaders.org web.jpg"/>
          <p:cNvPicPr>
            <a:picLocks noGrp="1" noChangeAspect="1"/>
          </p:cNvPicPr>
          <p:nvPr>
            <p:ph sz="half" idx="2"/>
          </p:nvPr>
        </p:nvPicPr>
        <p:blipFill>
          <a:blip r:embed="rId4" cstate="print"/>
          <a:stretch>
            <a:fillRect/>
          </a:stretch>
        </p:blipFill>
        <p:spPr>
          <a:xfrm>
            <a:off x="4970264" y="1600200"/>
            <a:ext cx="3394472" cy="4525963"/>
          </a:xfrm>
        </p:spPr>
      </p:pic>
      <p:pic>
        <p:nvPicPr>
          <p:cNvPr id="4" name="Picture 3"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How will they remember you?</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encoreleaders.org</a:t>
            </a:r>
            <a:endParaRPr lang="en-US" dirty="0">
              <a:solidFill>
                <a:schemeClr val="bg1">
                  <a:lumMod val="95000"/>
                </a:schemeClr>
              </a:solidFill>
            </a:endParaRPr>
          </a:p>
        </p:txBody>
      </p:sp>
    </p:spTree>
    <p:custDataLst>
      <p:tags r:id="rId1"/>
    </p:custDataLst>
  </p:cSld>
  <p:clrMapOvr>
    <a:masterClrMapping/>
  </p:clrMapOvr>
  <p:transition advTm="4154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a Lee page.jpg"/>
          <p:cNvPicPr>
            <a:picLocks noChangeAspect="1"/>
          </p:cNvPicPr>
          <p:nvPr/>
        </p:nvPicPr>
        <p:blipFill>
          <a:blip r:embed="rId4" cstate="print"/>
          <a:stretch>
            <a:fillRect/>
          </a:stretch>
        </p:blipFill>
        <p:spPr>
          <a:xfrm>
            <a:off x="228600" y="228600"/>
            <a:ext cx="5011882" cy="6485964"/>
          </a:xfrm>
          <a:prstGeom prst="rect">
            <a:avLst/>
          </a:prstGeom>
        </p:spPr>
      </p:pic>
      <p:grpSp>
        <p:nvGrpSpPr>
          <p:cNvPr id="8" name="Group 7"/>
          <p:cNvGrpSpPr/>
          <p:nvPr/>
        </p:nvGrpSpPr>
        <p:grpSpPr>
          <a:xfrm>
            <a:off x="5486400" y="533401"/>
            <a:ext cx="3505200" cy="4495800"/>
            <a:chOff x="5486400" y="533401"/>
            <a:chExt cx="3505200" cy="4495800"/>
          </a:xfrm>
        </p:grpSpPr>
        <p:sp>
          <p:nvSpPr>
            <p:cNvPr id="6" name="TextBox 5"/>
            <p:cNvSpPr txBox="1"/>
            <p:nvPr/>
          </p:nvSpPr>
          <p:spPr>
            <a:xfrm>
              <a:off x="5486400" y="533401"/>
              <a:ext cx="3429000" cy="3139321"/>
            </a:xfrm>
            <a:prstGeom prst="rect">
              <a:avLst/>
            </a:prstGeom>
            <a:noFill/>
          </p:spPr>
          <p:txBody>
            <a:bodyPr wrap="square" rtlCol="0">
              <a:spAutoFit/>
            </a:bodyPr>
            <a:lstStyle/>
            <a:p>
              <a:r>
                <a:rPr lang="en-US" dirty="0" smtClean="0"/>
                <a:t>Materials developed by: David </a:t>
              </a:r>
              <a:r>
                <a:rPr lang="en-US" dirty="0" err="1" smtClean="0"/>
                <a:t>Visher</a:t>
              </a:r>
              <a:r>
                <a:rPr lang="en-US" dirty="0" smtClean="0"/>
                <a:t> &amp; Gail </a:t>
              </a:r>
              <a:r>
                <a:rPr lang="en-US" dirty="0" err="1" smtClean="0"/>
                <a:t>Feenstra</a:t>
              </a:r>
              <a:r>
                <a:rPr lang="en-US" dirty="0" smtClean="0"/>
                <a:t>, University of California Sustainable Agriculture Research and Education Program (UC SAREP) </a:t>
              </a:r>
            </a:p>
            <a:p>
              <a:endParaRPr lang="en-US" dirty="0" smtClean="0"/>
            </a:p>
            <a:p>
              <a:r>
                <a:rPr lang="en-US" dirty="0" smtClean="0"/>
                <a:t>With support from: California Department of Food and Agriculture (CDFA) through the Specialty Crop Block Grant (#SCB11001)</a:t>
              </a:r>
              <a:endParaRPr lang="en-US" dirty="0"/>
            </a:p>
          </p:txBody>
        </p:sp>
        <p:pic>
          <p:nvPicPr>
            <p:cNvPr id="20482" name="Picture 2" descr="http://asi.ucdavis.edu/sarep/images/sarep25.jpg/image_thumb"/>
            <p:cNvPicPr>
              <a:picLocks noChangeAspect="1" noChangeArrowheads="1"/>
            </p:cNvPicPr>
            <p:nvPr/>
          </p:nvPicPr>
          <p:blipFill>
            <a:blip r:embed="rId5" cstate="print"/>
            <a:srcRect/>
            <a:stretch>
              <a:fillRect/>
            </a:stretch>
          </p:blipFill>
          <p:spPr bwMode="auto">
            <a:xfrm>
              <a:off x="5638800" y="3810000"/>
              <a:ext cx="1219200" cy="1219201"/>
            </a:xfrm>
            <a:prstGeom prst="rect">
              <a:avLst/>
            </a:prstGeom>
            <a:noFill/>
          </p:spPr>
        </p:pic>
        <p:pic>
          <p:nvPicPr>
            <p:cNvPr id="20484" name="Picture 4" descr="http://www.cdfa.ca.gov/Images/cdfa_logo_v_300.gif"/>
            <p:cNvPicPr>
              <a:picLocks noChangeAspect="1" noChangeArrowheads="1"/>
            </p:cNvPicPr>
            <p:nvPr/>
          </p:nvPicPr>
          <p:blipFill>
            <a:blip r:embed="rId6" cstate="print"/>
            <a:srcRect/>
            <a:stretch>
              <a:fillRect/>
            </a:stretch>
          </p:blipFill>
          <p:spPr bwMode="auto">
            <a:xfrm>
              <a:off x="7003775" y="3886200"/>
              <a:ext cx="1987825" cy="1066800"/>
            </a:xfrm>
            <a:prstGeom prst="rect">
              <a:avLst/>
            </a:prstGeom>
            <a:noFill/>
          </p:spPr>
        </p:pic>
      </p:grpSp>
      <p:sp>
        <p:nvSpPr>
          <p:cNvPr id="7" name="TextBox 6"/>
          <p:cNvSpPr txBox="1"/>
          <p:nvPr/>
        </p:nvSpPr>
        <p:spPr>
          <a:xfrm>
            <a:off x="5562600" y="6488668"/>
            <a:ext cx="5105400" cy="369332"/>
          </a:xfrm>
          <a:prstGeom prst="rect">
            <a:avLst/>
          </a:prstGeom>
          <a:noFill/>
        </p:spPr>
        <p:txBody>
          <a:bodyPr wrap="square" rtlCol="0">
            <a:spAutoFit/>
          </a:bodyPr>
          <a:lstStyle/>
          <a:p>
            <a:r>
              <a:rPr lang="en-US" dirty="0" smtClean="0">
                <a:solidFill>
                  <a:schemeClr val="bg1">
                    <a:lumMod val="95000"/>
                  </a:schemeClr>
                </a:solidFill>
              </a:rPr>
              <a:t>Photos:  Luis Sierra</a:t>
            </a:r>
            <a:endParaRPr lang="en-US" dirty="0">
              <a:solidFill>
                <a:schemeClr val="bg1">
                  <a:lumMod val="95000"/>
                </a:schemeClr>
              </a:solidFill>
            </a:endParaRPr>
          </a:p>
        </p:txBody>
      </p:sp>
    </p:spTree>
    <p:custDataLst>
      <p:tags r:id="rId1"/>
    </p:custDataLst>
  </p:cSld>
  <p:clrMapOvr>
    <a:masterClrMapping/>
  </p:clrMapOvr>
  <p:transition advTm="2521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a Pao Vou page.jpg"/>
          <p:cNvPicPr>
            <a:picLocks noChangeAspect="1"/>
          </p:cNvPicPr>
          <p:nvPr/>
        </p:nvPicPr>
        <p:blipFill>
          <a:blip r:embed="rId4" cstate="print"/>
          <a:stretch>
            <a:fillRect/>
          </a:stretch>
        </p:blipFill>
        <p:spPr>
          <a:xfrm>
            <a:off x="228600" y="228600"/>
            <a:ext cx="5011882" cy="6485964"/>
          </a:xfrm>
          <a:prstGeom prst="rect">
            <a:avLst/>
          </a:prstGeom>
        </p:spPr>
      </p:pic>
      <p:grpSp>
        <p:nvGrpSpPr>
          <p:cNvPr id="3" name="Group 2"/>
          <p:cNvGrpSpPr/>
          <p:nvPr/>
        </p:nvGrpSpPr>
        <p:grpSpPr>
          <a:xfrm>
            <a:off x="5486400" y="533400"/>
            <a:ext cx="3505200" cy="4495800"/>
            <a:chOff x="5486400" y="533401"/>
            <a:chExt cx="3505200" cy="4495800"/>
          </a:xfrm>
        </p:grpSpPr>
        <p:sp>
          <p:nvSpPr>
            <p:cNvPr id="4" name="TextBox 3"/>
            <p:cNvSpPr txBox="1"/>
            <p:nvPr/>
          </p:nvSpPr>
          <p:spPr>
            <a:xfrm>
              <a:off x="5486400" y="533401"/>
              <a:ext cx="3429000" cy="3139321"/>
            </a:xfrm>
            <a:prstGeom prst="rect">
              <a:avLst/>
            </a:prstGeom>
            <a:noFill/>
          </p:spPr>
          <p:txBody>
            <a:bodyPr wrap="square" rtlCol="0">
              <a:spAutoFit/>
            </a:bodyPr>
            <a:lstStyle/>
            <a:p>
              <a:r>
                <a:rPr lang="en-US" dirty="0" smtClean="0"/>
                <a:t>Materials developed by: David </a:t>
              </a:r>
              <a:r>
                <a:rPr lang="en-US" dirty="0" err="1" smtClean="0"/>
                <a:t>Visher</a:t>
              </a:r>
              <a:r>
                <a:rPr lang="en-US" dirty="0" smtClean="0"/>
                <a:t> &amp; Gail </a:t>
              </a:r>
              <a:r>
                <a:rPr lang="en-US" dirty="0" err="1" smtClean="0"/>
                <a:t>Feenstra</a:t>
              </a:r>
              <a:r>
                <a:rPr lang="en-US" dirty="0" smtClean="0"/>
                <a:t>, University of California Sustainable Agriculture Research and Education Program (UC SAREP) </a:t>
              </a:r>
            </a:p>
            <a:p>
              <a:endParaRPr lang="en-US" dirty="0" smtClean="0"/>
            </a:p>
            <a:p>
              <a:r>
                <a:rPr lang="en-US" dirty="0" smtClean="0"/>
                <a:t>With support from: California Department of Food and Agriculture (CDFA) through the Specialty Crop Block Grant (#SCB11001)</a:t>
              </a:r>
              <a:endParaRPr lang="en-US" dirty="0"/>
            </a:p>
          </p:txBody>
        </p:sp>
        <p:pic>
          <p:nvPicPr>
            <p:cNvPr id="5" name="Picture 2" descr="http://asi.ucdavis.edu/sarep/images/sarep25.jpg/image_thumb"/>
            <p:cNvPicPr>
              <a:picLocks noChangeAspect="1" noChangeArrowheads="1"/>
            </p:cNvPicPr>
            <p:nvPr/>
          </p:nvPicPr>
          <p:blipFill>
            <a:blip r:embed="rId5" cstate="print"/>
            <a:srcRect/>
            <a:stretch>
              <a:fillRect/>
            </a:stretch>
          </p:blipFill>
          <p:spPr bwMode="auto">
            <a:xfrm>
              <a:off x="5638800" y="3810000"/>
              <a:ext cx="1219200" cy="1219201"/>
            </a:xfrm>
            <a:prstGeom prst="rect">
              <a:avLst/>
            </a:prstGeom>
            <a:noFill/>
          </p:spPr>
        </p:pic>
        <p:pic>
          <p:nvPicPr>
            <p:cNvPr id="6" name="Picture 4" descr="http://www.cdfa.ca.gov/Images/cdfa_logo_v_300.gif"/>
            <p:cNvPicPr>
              <a:picLocks noChangeAspect="1" noChangeArrowheads="1"/>
            </p:cNvPicPr>
            <p:nvPr/>
          </p:nvPicPr>
          <p:blipFill>
            <a:blip r:embed="rId6" cstate="print"/>
            <a:srcRect/>
            <a:stretch>
              <a:fillRect/>
            </a:stretch>
          </p:blipFill>
          <p:spPr bwMode="auto">
            <a:xfrm>
              <a:off x="7003775" y="3886200"/>
              <a:ext cx="1987825" cy="1066800"/>
            </a:xfrm>
            <a:prstGeom prst="rect">
              <a:avLst/>
            </a:prstGeom>
            <a:noFill/>
          </p:spPr>
        </p:pic>
      </p:grpSp>
      <p:cxnSp>
        <p:nvCxnSpPr>
          <p:cNvPr id="8" name="Straight Connector 7"/>
          <p:cNvCxnSpPr/>
          <p:nvPr/>
        </p:nvCxnSpPr>
        <p:spPr>
          <a:xfrm>
            <a:off x="413658" y="381000"/>
            <a:ext cx="2209800" cy="0"/>
          </a:xfrm>
          <a:prstGeom prst="line">
            <a:avLst/>
          </a:prstGeom>
          <a:ln w="19050">
            <a:solidFill>
              <a:schemeClr val="bg1">
                <a:lumMod val="65000"/>
              </a:schemeClr>
            </a:solidFill>
          </a:ln>
          <a:effectLst>
            <a:outerShdw blurRad="990600" dist="508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62600" y="6488668"/>
            <a:ext cx="5105400" cy="369332"/>
          </a:xfrm>
          <a:prstGeom prst="rect">
            <a:avLst/>
          </a:prstGeom>
          <a:noFill/>
        </p:spPr>
        <p:txBody>
          <a:bodyPr wrap="square" rtlCol="0">
            <a:spAutoFit/>
          </a:bodyPr>
          <a:lstStyle/>
          <a:p>
            <a:r>
              <a:rPr lang="en-US" dirty="0" smtClean="0">
                <a:solidFill>
                  <a:schemeClr val="bg1">
                    <a:lumMod val="95000"/>
                  </a:schemeClr>
                </a:solidFill>
              </a:rPr>
              <a:t>Photos:  Luis Sierra</a:t>
            </a:r>
            <a:endParaRPr lang="en-US" dirty="0">
              <a:solidFill>
                <a:schemeClr val="bg1">
                  <a:lumMod val="95000"/>
                </a:schemeClr>
              </a:solidFill>
            </a:endParaRPr>
          </a:p>
        </p:txBody>
      </p:sp>
    </p:spTree>
    <p:custDataLst>
      <p:tags r:id="rId1"/>
    </p:custDataLst>
  </p:cSld>
  <p:clrMapOvr>
    <a:masterClrMapping/>
  </p:clrMapOvr>
  <p:transition advTm="976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Relationships</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Follow through with your commitments</a:t>
            </a:r>
          </a:p>
          <a:p>
            <a:r>
              <a:rPr lang="en-US" dirty="0" smtClean="0"/>
              <a:t>Buyers need to trust your quality</a:t>
            </a:r>
            <a:endParaRPr lang="en-US" dirty="0"/>
          </a:p>
        </p:txBody>
      </p:sp>
      <p:pic>
        <p:nvPicPr>
          <p:cNvPr id="5" name="Picture 4" descr="NCATlogo_block.jpg"/>
          <p:cNvPicPr>
            <a:picLocks noChangeAspect="1"/>
          </p:cNvPicPr>
          <p:nvPr/>
        </p:nvPicPr>
        <p:blipFill>
          <a:blip r:embed="rId4" cstate="print"/>
          <a:stretch>
            <a:fillRect/>
          </a:stretch>
        </p:blipFill>
        <p:spPr>
          <a:xfrm>
            <a:off x="7696200" y="6183701"/>
            <a:ext cx="1447800" cy="674299"/>
          </a:xfrm>
          <a:prstGeom prst="rect">
            <a:avLst/>
          </a:prstGeom>
        </p:spPr>
      </p:pic>
      <p:pic>
        <p:nvPicPr>
          <p:cNvPr id="7" name="Picture 2" descr="C:\Documents and Settings\marisaa\My Documents\Dropbox\OASDFR\Lesson 2 Marketing\pics for overview\tomato-delivery wegmans.com web.jpg"/>
          <p:cNvPicPr>
            <a:picLocks noChangeAspect="1" noChangeArrowheads="1"/>
          </p:cNvPicPr>
          <p:nvPr/>
        </p:nvPicPr>
        <p:blipFill>
          <a:blip r:embed="rId5" cstate="print"/>
          <a:srcRect/>
          <a:stretch>
            <a:fillRect/>
          </a:stretch>
        </p:blipFill>
        <p:spPr bwMode="auto">
          <a:xfrm>
            <a:off x="1600200" y="2582570"/>
            <a:ext cx="5410200" cy="4046830"/>
          </a:xfrm>
          <a:prstGeom prst="rect">
            <a:avLst/>
          </a:prstGeom>
          <a:noFill/>
        </p:spPr>
      </p:pic>
      <p:sp>
        <p:nvSpPr>
          <p:cNvPr id="8" name="TextBox 7"/>
          <p:cNvSpPr txBox="1"/>
          <p:nvPr/>
        </p:nvSpPr>
        <p:spPr>
          <a:xfrm>
            <a:off x="1828800" y="1371600"/>
            <a:ext cx="5486400" cy="1107996"/>
          </a:xfrm>
          <a:prstGeom prst="rect">
            <a:avLst/>
          </a:prstGeom>
          <a:noFill/>
        </p:spPr>
        <p:txBody>
          <a:bodyPr wrap="square" rtlCol="0">
            <a:spAutoFit/>
          </a:bodyPr>
          <a:lstStyle/>
          <a:p>
            <a:pPr algn="ctr"/>
            <a:r>
              <a:rPr lang="en-US" sz="6600" b="1" dirty="0" smtClean="0"/>
              <a:t>TRUST</a:t>
            </a:r>
            <a:endParaRPr lang="en-US" sz="6600" b="1" dirty="0"/>
          </a:p>
        </p:txBody>
      </p:sp>
      <p:sp>
        <p:nvSpPr>
          <p:cNvPr id="9" name="TextBox 8"/>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wegmans.com</a:t>
            </a:r>
            <a:endParaRPr lang="en-US" dirty="0">
              <a:solidFill>
                <a:schemeClr val="bg1">
                  <a:lumMod val="95000"/>
                </a:schemeClr>
              </a:solidFill>
            </a:endParaRPr>
          </a:p>
        </p:txBody>
      </p:sp>
    </p:spTree>
    <p:custDataLst>
      <p:tags r:id="rId1"/>
    </p:custDataLst>
  </p:cSld>
  <p:clrMapOvr>
    <a:masterClrMapping/>
  </p:clrMapOvr>
  <p:transition advTm="191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Follow through with your commitments</a:t>
            </a:r>
            <a:endParaRPr lang="en-US" dirty="0"/>
          </a:p>
        </p:txBody>
      </p:sp>
      <p:pic>
        <p:nvPicPr>
          <p:cNvPr id="10" name="Content Placeholder 9" descr="beet delivery cramer newsobserver.com web.jpeg"/>
          <p:cNvPicPr>
            <a:picLocks noGrp="1" noChangeAspect="1"/>
          </p:cNvPicPr>
          <p:nvPr>
            <p:ph sz="half" idx="1"/>
          </p:nvPr>
        </p:nvPicPr>
        <p:blipFill>
          <a:blip r:embed="rId4" cstate="print"/>
          <a:stretch>
            <a:fillRect/>
          </a:stretch>
        </p:blipFill>
        <p:spPr>
          <a:xfrm>
            <a:off x="457200" y="2366114"/>
            <a:ext cx="4038600" cy="2994134"/>
          </a:xfrm>
        </p:spPr>
      </p:pic>
      <p:pic>
        <p:nvPicPr>
          <p:cNvPr id="4" name="Picture 3"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8" name="Content Placeholder 7"/>
          <p:cNvSpPr>
            <a:spLocks noGrp="1"/>
          </p:cNvSpPr>
          <p:nvPr>
            <p:ph sz="half" idx="2"/>
          </p:nvPr>
        </p:nvSpPr>
        <p:spPr>
          <a:xfrm>
            <a:off x="4724400" y="2133600"/>
            <a:ext cx="4038600" cy="3581400"/>
          </a:xfrm>
        </p:spPr>
        <p:txBody>
          <a:bodyPr/>
          <a:lstStyle/>
          <a:p>
            <a:r>
              <a:rPr lang="en-US" dirty="0" smtClean="0"/>
              <a:t>Communicate immediately about changes or problems</a:t>
            </a:r>
          </a:p>
          <a:p>
            <a:r>
              <a:rPr lang="en-US" dirty="0" smtClean="0"/>
              <a:t>Be on time</a:t>
            </a:r>
          </a:p>
          <a:p>
            <a:r>
              <a:rPr lang="en-US" dirty="0" smtClean="0"/>
              <a:t>Keep your word</a:t>
            </a:r>
          </a:p>
          <a:p>
            <a:r>
              <a:rPr lang="en-US" dirty="0" smtClean="0"/>
              <a:t>Respond quickly to calls or emails</a:t>
            </a:r>
            <a:endParaRPr lang="en-US" dirty="0"/>
          </a:p>
        </p:txBody>
      </p:sp>
      <p:sp>
        <p:nvSpPr>
          <p:cNvPr id="6" name="TextBox 5"/>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newsobserver.com</a:t>
            </a:r>
            <a:endParaRPr lang="en-US" dirty="0">
              <a:solidFill>
                <a:schemeClr val="bg1">
                  <a:lumMod val="95000"/>
                </a:schemeClr>
              </a:solidFill>
            </a:endParaRPr>
          </a:p>
        </p:txBody>
      </p:sp>
    </p:spTree>
    <p:custDataLst>
      <p:tags r:id="rId1"/>
    </p:custDataLst>
  </p:cSld>
  <p:clrMapOvr>
    <a:masterClrMapping/>
  </p:clrMapOvr>
  <p:transition advTm="495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 your quality</a:t>
            </a:r>
            <a:endParaRPr lang="en-US" dirty="0"/>
          </a:p>
        </p:txBody>
      </p:sp>
      <p:pic>
        <p:nvPicPr>
          <p:cNvPr id="4" name="Picture 3" descr="NCATlogo_block.jpg"/>
          <p:cNvPicPr>
            <a:picLocks noChangeAspect="1"/>
          </p:cNvPicPr>
          <p:nvPr/>
        </p:nvPicPr>
        <p:blipFill>
          <a:blip r:embed="rId4" cstate="print"/>
          <a:stretch>
            <a:fillRect/>
          </a:stretch>
        </p:blipFill>
        <p:spPr>
          <a:xfrm>
            <a:off x="7696200" y="6183701"/>
            <a:ext cx="1447800" cy="674299"/>
          </a:xfrm>
          <a:prstGeom prst="rect">
            <a:avLst/>
          </a:prstGeom>
        </p:spPr>
      </p:pic>
      <p:sp>
        <p:nvSpPr>
          <p:cNvPr id="7" name="Content Placeholder 6"/>
          <p:cNvSpPr>
            <a:spLocks noGrp="1"/>
          </p:cNvSpPr>
          <p:nvPr>
            <p:ph sz="half" idx="1"/>
          </p:nvPr>
        </p:nvSpPr>
        <p:spPr/>
        <p:txBody>
          <a:bodyPr/>
          <a:lstStyle/>
          <a:p>
            <a:r>
              <a:rPr lang="en-US" dirty="0" smtClean="0"/>
              <a:t>Quality needs to be consistent throughout your product</a:t>
            </a:r>
          </a:p>
          <a:p>
            <a:r>
              <a:rPr lang="en-US" dirty="0" smtClean="0"/>
              <a:t>It’s hard to recover from a bad reputation</a:t>
            </a:r>
          </a:p>
          <a:p>
            <a:endParaRPr lang="en-US" dirty="0"/>
          </a:p>
        </p:txBody>
      </p:sp>
      <p:pic>
        <p:nvPicPr>
          <p:cNvPr id="8" name="Content Placeholder 7" descr="hanfordsentinel.com web.jpg"/>
          <p:cNvPicPr>
            <a:picLocks noGrp="1" noChangeAspect="1"/>
          </p:cNvPicPr>
          <p:nvPr>
            <p:ph sz="half" idx="2"/>
          </p:nvPr>
        </p:nvPicPr>
        <p:blipFill>
          <a:blip r:embed="rId5" cstate="print"/>
          <a:stretch>
            <a:fillRect/>
          </a:stretch>
        </p:blipFill>
        <p:spPr>
          <a:xfrm>
            <a:off x="4648200" y="2335679"/>
            <a:ext cx="4038600" cy="3055005"/>
          </a:xfrm>
          <a:prstGeom prst="rect">
            <a:avLst/>
          </a:prstGeom>
        </p:spPr>
      </p:pic>
      <p:sp>
        <p:nvSpPr>
          <p:cNvPr id="9" name="TextBox 8"/>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Victor </a:t>
            </a:r>
            <a:r>
              <a:rPr lang="en-US" dirty="0" err="1" smtClean="0">
                <a:solidFill>
                  <a:schemeClr val="bg1">
                    <a:lumMod val="95000"/>
                  </a:schemeClr>
                </a:solidFill>
              </a:rPr>
              <a:t>Bareng</a:t>
            </a:r>
            <a:endParaRPr lang="en-US" dirty="0">
              <a:solidFill>
                <a:schemeClr val="bg1">
                  <a:lumMod val="95000"/>
                </a:schemeClr>
              </a:solidFill>
            </a:endParaRPr>
          </a:p>
        </p:txBody>
      </p:sp>
    </p:spTree>
    <p:custDataLst>
      <p:tags r:id="rId1"/>
    </p:custDataLst>
  </p:cSld>
  <p:clrMapOvr>
    <a:masterClrMapping/>
  </p:clrMapOvr>
  <p:transition advTm="4197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a:t>
            </a:r>
            <a:endParaRPr lang="en-US" dirty="0"/>
          </a:p>
        </p:txBody>
      </p:sp>
      <p:pic>
        <p:nvPicPr>
          <p:cNvPr id="6" name="Content Placeholder 5" descr="IMG_2512.JPG"/>
          <p:cNvPicPr>
            <a:picLocks noGrp="1" noChangeAspect="1"/>
          </p:cNvPicPr>
          <p:nvPr>
            <p:ph sz="half" idx="1"/>
          </p:nvPr>
        </p:nvPicPr>
        <p:blipFill>
          <a:blip r:embed="rId4" cstate="print"/>
          <a:stretch>
            <a:fillRect/>
          </a:stretch>
        </p:blipFill>
        <p:spPr>
          <a:xfrm>
            <a:off x="457200" y="2348706"/>
            <a:ext cx="4038600" cy="3028950"/>
          </a:xfrm>
        </p:spPr>
      </p:pic>
      <p:sp>
        <p:nvSpPr>
          <p:cNvPr id="5" name="Content Placeholder 4"/>
          <p:cNvSpPr>
            <a:spLocks noGrp="1"/>
          </p:cNvSpPr>
          <p:nvPr>
            <p:ph sz="half" idx="2"/>
          </p:nvPr>
        </p:nvSpPr>
        <p:spPr/>
        <p:txBody>
          <a:bodyPr>
            <a:normAutofit lnSpcReduction="10000"/>
          </a:bodyPr>
          <a:lstStyle/>
          <a:p>
            <a:r>
              <a:rPr lang="en-US" dirty="0" smtClean="0"/>
              <a:t>Start small and grow after your production skills become strong</a:t>
            </a:r>
          </a:p>
          <a:p>
            <a:r>
              <a:rPr lang="en-US" dirty="0" smtClean="0"/>
              <a:t>Produce a small amount of something and give out samples to markets you want to try out</a:t>
            </a:r>
          </a:p>
          <a:p>
            <a:r>
              <a:rPr lang="en-US" dirty="0" smtClean="0"/>
              <a:t>Ask for feedback on quality, ripeness and flavor </a:t>
            </a:r>
            <a:endParaRPr lang="en-US" dirty="0"/>
          </a:p>
        </p:txBody>
      </p:sp>
      <p:pic>
        <p:nvPicPr>
          <p:cNvPr id="8" name="Picture 7"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9" name="TextBox 8"/>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Marisa Alcorta</a:t>
            </a:r>
            <a:endParaRPr lang="en-US" dirty="0">
              <a:solidFill>
                <a:schemeClr val="bg1">
                  <a:lumMod val="95000"/>
                </a:schemeClr>
              </a:solidFill>
            </a:endParaRPr>
          </a:p>
        </p:txBody>
      </p:sp>
    </p:spTree>
    <p:custDataLst>
      <p:tags r:id="rId1"/>
    </p:custDataLst>
  </p:cSld>
  <p:clrMapOvr>
    <a:masterClrMapping/>
  </p:clrMapOvr>
  <p:transition advTm="364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22-homestead-heirloom-tomatoes.jpg"/>
          <p:cNvPicPr>
            <a:picLocks noChangeAspect="1"/>
          </p:cNvPicPr>
          <p:nvPr/>
        </p:nvPicPr>
        <p:blipFill>
          <a:blip r:embed="rId4" cstate="print"/>
          <a:stretch>
            <a:fillRect/>
          </a:stretch>
        </p:blipFill>
        <p:spPr>
          <a:xfrm>
            <a:off x="0" y="0"/>
            <a:ext cx="9144000" cy="6858000"/>
          </a:xfrm>
          <a:prstGeom prst="rect">
            <a:avLst/>
          </a:prstGeom>
        </p:spPr>
      </p:pic>
      <p:sp>
        <p:nvSpPr>
          <p:cNvPr id="5" name="Title 4"/>
          <p:cNvSpPr>
            <a:spLocks noGrp="1"/>
          </p:cNvSpPr>
          <p:nvPr>
            <p:ph type="title"/>
          </p:nvPr>
        </p:nvSpPr>
        <p:spPr>
          <a:xfrm>
            <a:off x="457200" y="304800"/>
            <a:ext cx="8229600" cy="1371600"/>
          </a:xfrm>
          <a:prstGeom prst="roundRect">
            <a:avLst/>
          </a:prstGeom>
          <a:solidFill>
            <a:schemeClr val="accent3">
              <a:lumMod val="20000"/>
              <a:lumOff val="80000"/>
              <a:alpha val="60000"/>
            </a:schemeClr>
          </a:solidFill>
          <a:ln w="28575">
            <a:solidFill>
              <a:schemeClr val="accent3">
                <a:lumMod val="50000"/>
              </a:schemeClr>
            </a:solidFill>
          </a:ln>
        </p:spPr>
        <p:txBody>
          <a:bodyPr>
            <a:noAutofit/>
          </a:bodyPr>
          <a:lstStyle/>
          <a:p>
            <a:r>
              <a:rPr lang="en-US" dirty="0" smtClean="0"/>
              <a:t>Marketing Part I:</a:t>
            </a:r>
            <a:br>
              <a:rPr lang="en-US" dirty="0" smtClean="0"/>
            </a:br>
            <a:r>
              <a:rPr lang="en-US" i="1" dirty="0" smtClean="0"/>
              <a:t>Basic Marketing Concepts</a:t>
            </a:r>
            <a:endParaRPr lang="en-US" i="1" dirty="0"/>
          </a:p>
        </p:txBody>
      </p:sp>
      <p:sp>
        <p:nvSpPr>
          <p:cNvPr id="6" name="Content Placeholder 5"/>
          <p:cNvSpPr>
            <a:spLocks noGrp="1"/>
          </p:cNvSpPr>
          <p:nvPr>
            <p:ph idx="1"/>
          </p:nvPr>
        </p:nvSpPr>
        <p:spPr>
          <a:xfrm>
            <a:off x="457200" y="2027237"/>
            <a:ext cx="8229600" cy="4373563"/>
          </a:xfrm>
          <a:prstGeom prst="roundRect">
            <a:avLst/>
          </a:prstGeom>
          <a:solidFill>
            <a:schemeClr val="accent3">
              <a:lumMod val="20000"/>
              <a:lumOff val="80000"/>
              <a:alpha val="60000"/>
            </a:schemeClr>
          </a:solidFill>
          <a:ln w="28575">
            <a:solidFill>
              <a:schemeClr val="accent3">
                <a:lumMod val="50000"/>
              </a:schemeClr>
            </a:solidFill>
          </a:ln>
        </p:spPr>
        <p:txBody>
          <a:bodyPr>
            <a:normAutofit/>
          </a:bodyPr>
          <a:lstStyle/>
          <a:p>
            <a:r>
              <a:rPr lang="en-US" dirty="0" smtClean="0"/>
              <a:t>How to do market research</a:t>
            </a:r>
          </a:p>
          <a:p>
            <a:r>
              <a:rPr lang="en-US" dirty="0" smtClean="0"/>
              <a:t>Customer values</a:t>
            </a:r>
          </a:p>
          <a:p>
            <a:r>
              <a:rPr lang="en-US" dirty="0" smtClean="0"/>
              <a:t>How to find customers – building relationships</a:t>
            </a:r>
          </a:p>
          <a:p>
            <a:r>
              <a:rPr lang="en-US" dirty="0" smtClean="0"/>
              <a:t>Risk management strategies</a:t>
            </a:r>
          </a:p>
          <a:p>
            <a:r>
              <a:rPr lang="en-US" dirty="0" smtClean="0"/>
              <a:t>Aligning </a:t>
            </a:r>
            <a:r>
              <a:rPr lang="en-US" i="1" dirty="0" smtClean="0"/>
              <a:t>how</a:t>
            </a:r>
            <a:r>
              <a:rPr lang="en-US" dirty="0" smtClean="0"/>
              <a:t> you sell with how you work and live</a:t>
            </a:r>
          </a:p>
          <a:p>
            <a:endParaRPr lang="en-US" dirty="0"/>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12" name="TextBox 11"/>
          <p:cNvSpPr txBox="1"/>
          <p:nvPr/>
        </p:nvSpPr>
        <p:spPr>
          <a:xfrm>
            <a:off x="0" y="6488668"/>
            <a:ext cx="7543800" cy="369332"/>
          </a:xfrm>
          <a:prstGeom prst="rect">
            <a:avLst/>
          </a:prstGeom>
          <a:noFill/>
        </p:spPr>
        <p:txBody>
          <a:bodyPr wrap="square" rtlCol="0">
            <a:spAutoFit/>
          </a:bodyPr>
          <a:lstStyle/>
          <a:p>
            <a:r>
              <a:rPr lang="en-US" dirty="0" smtClean="0">
                <a:solidFill>
                  <a:schemeClr val="bg1">
                    <a:lumMod val="95000"/>
                  </a:schemeClr>
                </a:solidFill>
              </a:rPr>
              <a:t>Photo: http://www.broadripplefarmersmarket.org/category/photos/</a:t>
            </a:r>
            <a:endParaRPr lang="en-US" dirty="0">
              <a:solidFill>
                <a:schemeClr val="bg1">
                  <a:lumMod val="95000"/>
                </a:schemeClr>
              </a:solidFill>
            </a:endParaRPr>
          </a:p>
        </p:txBody>
      </p:sp>
    </p:spTree>
    <p:custDataLst>
      <p:tags r:id="rId1"/>
    </p:custDataLst>
  </p:cSld>
  <p:clrMapOvr>
    <a:masterClrMapping/>
  </p:clrMapOvr>
  <p:transition advTm="329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saa\My Documents\Dropbox\Cloverleaf Farm Pictures\1-26 Orchard pix\IMG_1107.jpg"/>
          <p:cNvPicPr>
            <a:picLocks noChangeAspect="1" noChangeArrowheads="1"/>
          </p:cNvPicPr>
          <p:nvPr/>
        </p:nvPicPr>
        <p:blipFill>
          <a:blip r:embed="rId4" cstate="print"/>
          <a:srcRect r="412"/>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t>Start small &amp; improve your production skills</a:t>
            </a:r>
            <a:endParaRPr lang="en-US" dirty="0"/>
          </a:p>
        </p:txBody>
      </p:sp>
      <p:pic>
        <p:nvPicPr>
          <p:cNvPr id="5" name="Picture 4"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6" name="TextBox 5"/>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Marisa Alcorta</a:t>
            </a:r>
            <a:endParaRPr lang="en-US" dirty="0">
              <a:solidFill>
                <a:schemeClr val="bg1">
                  <a:lumMod val="95000"/>
                </a:schemeClr>
              </a:solidFill>
            </a:endParaRPr>
          </a:p>
        </p:txBody>
      </p:sp>
    </p:spTree>
    <p:custDataLst>
      <p:tags r:id="rId1"/>
    </p:custDataLst>
  </p:cSld>
  <p:clrMapOvr>
    <a:masterClrMapping/>
  </p:clrMapOvr>
  <p:transition advTm="1194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515.JPG"/>
          <p:cNvPicPr>
            <a:picLocks noGrp="1" noChangeAspect="1"/>
          </p:cNvPicPr>
          <p:nvPr>
            <p:ph idx="1"/>
          </p:nvPr>
        </p:nvPicPr>
        <p:blipFill>
          <a:blip r:embed="rId4" cstate="print"/>
          <a:stretch>
            <a:fillRect/>
          </a:stretch>
        </p:blipFill>
        <p:spPr>
          <a:xfrm>
            <a:off x="1554691" y="1600200"/>
            <a:ext cx="6034617" cy="4525963"/>
          </a:xfrm>
        </p:spPr>
      </p:pic>
      <p:pic>
        <p:nvPicPr>
          <p:cNvPr id="5" name="Picture 4" descr="IMG_2514.JPG"/>
          <p:cNvPicPr>
            <a:picLocks noChangeAspect="1"/>
          </p:cNvPicPr>
          <p:nvPr/>
        </p:nvPicPr>
        <p:blipFill>
          <a:blip r:embed="rId5" cstate="print"/>
          <a:stretch>
            <a:fillRect/>
          </a:stretch>
        </p:blipFill>
        <p:spPr>
          <a:xfrm>
            <a:off x="0" y="0"/>
            <a:ext cx="9144000" cy="6858000"/>
          </a:xfrm>
          <a:prstGeom prst="rect">
            <a:avLst/>
          </a:prstGeom>
        </p:spPr>
      </p:pic>
      <p:pic>
        <p:nvPicPr>
          <p:cNvPr id="7" name="Picture 6" descr="NCATlogo_block.jpg"/>
          <p:cNvPicPr>
            <a:picLocks noChangeAspect="1"/>
          </p:cNvPicPr>
          <p:nvPr/>
        </p:nvPicPr>
        <p:blipFill>
          <a:blip r:embed="rId6" cstate="print"/>
          <a:stretch>
            <a:fillRect/>
          </a:stretch>
        </p:blipFill>
        <p:spPr>
          <a:xfrm>
            <a:off x="7696200" y="6183701"/>
            <a:ext cx="1447800" cy="674299"/>
          </a:xfrm>
          <a:prstGeom prst="rect">
            <a:avLst/>
          </a:prstGeom>
        </p:spPr>
      </p:pic>
      <p:sp>
        <p:nvSpPr>
          <p:cNvPr id="8" name="TextBox 7"/>
          <p:cNvSpPr txBox="1"/>
          <p:nvPr/>
        </p:nvSpPr>
        <p:spPr>
          <a:xfrm>
            <a:off x="0" y="6488668"/>
            <a:ext cx="5105400" cy="369332"/>
          </a:xfrm>
          <a:prstGeom prst="rect">
            <a:avLst/>
          </a:prstGeom>
          <a:noFill/>
        </p:spPr>
        <p:txBody>
          <a:bodyPr wrap="square" rtlCol="0">
            <a:spAutoFit/>
          </a:bodyPr>
          <a:lstStyle/>
          <a:p>
            <a:r>
              <a:rPr lang="en-US" dirty="0" smtClean="0"/>
              <a:t>Photo:  Marisa Alcorta</a:t>
            </a:r>
            <a:endParaRPr lang="en-US" dirty="0"/>
          </a:p>
        </p:txBody>
      </p:sp>
    </p:spTree>
    <p:custDataLst>
      <p:tags r:id="rId1"/>
    </p:custDataLst>
  </p:cSld>
  <p:clrMapOvr>
    <a:masterClrMapping/>
  </p:clrMapOvr>
  <p:transition advTm="2033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marisaa\My Documents\Downloads\gJI6A.jpeg"/>
          <p:cNvPicPr>
            <a:picLocks noChangeAspect="1" noChangeArrowheads="1"/>
          </p:cNvPicPr>
          <p:nvPr/>
        </p:nvPicPr>
        <p:blipFill>
          <a:blip r:embed="rId4" cstate="print"/>
          <a:stretch>
            <a:fillRect/>
          </a:stretch>
        </p:blipFill>
        <p:spPr bwMode="auto">
          <a:xfrm>
            <a:off x="685800" y="990600"/>
            <a:ext cx="7772400" cy="5294948"/>
          </a:xfrm>
          <a:prstGeom prst="rect">
            <a:avLst/>
          </a:prstGeom>
          <a:noFill/>
          <a:ln>
            <a:noFill/>
          </a:ln>
        </p:spPr>
      </p:pic>
      <p:pic>
        <p:nvPicPr>
          <p:cNvPr id="1027" name="Picture 3" descr="C:\Documents and Settings\marisaa\My Documents\Downloads\iphone photos\photo(5).JPG"/>
          <p:cNvPicPr>
            <a:picLocks noChangeAspect="1" noChangeArrowheads="1"/>
          </p:cNvPicPr>
          <p:nvPr/>
        </p:nvPicPr>
        <p:blipFill>
          <a:blip r:embed="rId5" cstate="print"/>
          <a:stretch>
            <a:fillRect/>
          </a:stretch>
        </p:blipFill>
        <p:spPr bwMode="auto">
          <a:xfrm>
            <a:off x="2057400" y="50800"/>
            <a:ext cx="5105400" cy="6807200"/>
          </a:xfrm>
          <a:prstGeom prst="rect">
            <a:avLst/>
          </a:prstGeom>
          <a:noFill/>
          <a:ln>
            <a:noFill/>
          </a:ln>
        </p:spPr>
      </p:pic>
      <p:pic>
        <p:nvPicPr>
          <p:cNvPr id="1028" name="Picture 4" descr="C:\Documents and Settings\marisaa\My Documents\Dropbox\OASDFR\Lesson 2 Marketing\pics for overview\Sasha Klein Cloverleaf Farm apricots 1.jpg"/>
          <p:cNvPicPr>
            <a:picLocks noChangeAspect="1" noChangeArrowheads="1"/>
          </p:cNvPicPr>
          <p:nvPr/>
        </p:nvPicPr>
        <p:blipFill>
          <a:blip r:embed="rId6" cstate="print"/>
          <a:stretch>
            <a:fillRect/>
          </a:stretch>
        </p:blipFill>
        <p:spPr bwMode="auto">
          <a:xfrm>
            <a:off x="1981200" y="0"/>
            <a:ext cx="5143500" cy="6858000"/>
          </a:xfrm>
          <a:prstGeom prst="rect">
            <a:avLst/>
          </a:prstGeom>
          <a:noFill/>
          <a:ln>
            <a:noFill/>
          </a:ln>
        </p:spPr>
      </p:pic>
      <p:pic>
        <p:nvPicPr>
          <p:cNvPr id="8" name="Picture 7" descr="photo(1).JPG"/>
          <p:cNvPicPr>
            <a:picLocks noChangeAspect="1"/>
          </p:cNvPicPr>
          <p:nvPr/>
        </p:nvPicPr>
        <p:blipFill>
          <a:blip r:embed="rId7" cstate="print"/>
          <a:stretch>
            <a:fillRect/>
          </a:stretch>
        </p:blipFill>
        <p:spPr>
          <a:xfrm>
            <a:off x="986193" y="533400"/>
            <a:ext cx="7243407" cy="5410200"/>
          </a:xfrm>
          <a:prstGeom prst="rect">
            <a:avLst/>
          </a:prstGeom>
        </p:spPr>
      </p:pic>
      <p:sp>
        <p:nvSpPr>
          <p:cNvPr id="9" name="Content Placeholder 8"/>
          <p:cNvSpPr>
            <a:spLocks noGrp="1"/>
          </p:cNvSpPr>
          <p:nvPr>
            <p:ph idx="1"/>
          </p:nvPr>
        </p:nvSpPr>
        <p:spPr/>
        <p:txBody>
          <a:bodyPr/>
          <a:lstStyle/>
          <a:p>
            <a:endParaRPr lang="en-US" dirty="0"/>
          </a:p>
        </p:txBody>
      </p:sp>
      <p:pic>
        <p:nvPicPr>
          <p:cNvPr id="11" name="Picture 10" descr="NCATlogo_block.jpg"/>
          <p:cNvPicPr>
            <a:picLocks noChangeAspect="1"/>
          </p:cNvPicPr>
          <p:nvPr/>
        </p:nvPicPr>
        <p:blipFill>
          <a:blip r:embed="rId8" cstate="print"/>
          <a:stretch>
            <a:fillRect/>
          </a:stretch>
        </p:blipFill>
        <p:spPr>
          <a:xfrm>
            <a:off x="7696200" y="6183701"/>
            <a:ext cx="1447800" cy="674299"/>
          </a:xfrm>
          <a:prstGeom prst="rect">
            <a:avLst/>
          </a:prstGeom>
        </p:spPr>
      </p:pic>
      <p:sp>
        <p:nvSpPr>
          <p:cNvPr id="12" name="TextBox 11"/>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Photos:  The Cloverleaf, CA</a:t>
            </a:r>
            <a:endParaRPr lang="en-US" dirty="0">
              <a:solidFill>
                <a:schemeClr val="bg1">
                  <a:lumMod val="95000"/>
                </a:schemeClr>
              </a:solidFill>
            </a:endParaRPr>
          </a:p>
        </p:txBody>
      </p:sp>
    </p:spTree>
    <p:custDataLst>
      <p:tags r:id="rId1"/>
    </p:custDataLst>
  </p:cSld>
  <p:clrMapOvr>
    <a:masterClrMapping/>
  </p:clrMapOvr>
  <p:transition advTm="42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7"/>
                                        </p:tgtEl>
                                      </p:cBhvr>
                                    </p:animEffect>
                                    <p:set>
                                      <p:cBhvr>
                                        <p:cTn id="7" dur="1" fill="hold">
                                          <p:stCondLst>
                                            <p:cond delay="1999"/>
                                          </p:stCondLst>
                                        </p:cTn>
                                        <p:tgtEl>
                                          <p:spTgt spid="10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8"/>
                                        </p:tgtEl>
                                      </p:cBhvr>
                                    </p:animEffect>
                                    <p:set>
                                      <p:cBhvr>
                                        <p:cTn id="15" dur="1" fill="hold">
                                          <p:stCondLst>
                                            <p:cond delay="19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1026"/>
                                        </p:tgtEl>
                                      </p:cBhvr>
                                    </p:animEffect>
                                    <p:set>
                                      <p:cBhvr>
                                        <p:cTn id="23" dur="1" fill="hold">
                                          <p:stCondLst>
                                            <p:cond delay="1999"/>
                                          </p:stCondLst>
                                        </p:cTn>
                                        <p:tgtEl>
                                          <p:spTgt spid="102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S_June_Market.jpg"/>
          <p:cNvPicPr>
            <a:picLocks noChangeAspect="1"/>
          </p:cNvPicPr>
          <p:nvPr/>
        </p:nvPicPr>
        <p:blipFill>
          <a:blip r:embed="rId5" cstate="print"/>
          <a:stretch>
            <a:fillRect/>
          </a:stretch>
        </p:blipFill>
        <p:spPr>
          <a:xfrm>
            <a:off x="1371600" y="381000"/>
            <a:ext cx="6953250" cy="5214938"/>
          </a:xfrm>
          <a:prstGeom prst="rect">
            <a:avLst/>
          </a:prstGeom>
        </p:spPr>
      </p:pic>
      <p:pic>
        <p:nvPicPr>
          <p:cNvPr id="9" name="Picture 8" descr="Grocery.jpg"/>
          <p:cNvPicPr>
            <a:picLocks noChangeAspect="1"/>
          </p:cNvPicPr>
          <p:nvPr/>
        </p:nvPicPr>
        <p:blipFill>
          <a:blip r:embed="rId6" cstate="print"/>
          <a:stretch>
            <a:fillRect/>
          </a:stretch>
        </p:blipFill>
        <p:spPr>
          <a:xfrm>
            <a:off x="0" y="0"/>
            <a:ext cx="9144000" cy="6098156"/>
          </a:xfrm>
          <a:prstGeom prst="rect">
            <a:avLst/>
          </a:prstGeom>
        </p:spPr>
      </p:pic>
      <p:sp>
        <p:nvSpPr>
          <p:cNvPr id="10" name="Rounded Rectangle 9"/>
          <p:cNvSpPr/>
          <p:nvPr/>
        </p:nvSpPr>
        <p:spPr>
          <a:xfrm>
            <a:off x="457200" y="5715000"/>
            <a:ext cx="8382000" cy="1066800"/>
          </a:xfrm>
          <a:prstGeom prst="roundRect">
            <a:avLst/>
          </a:prstGeom>
          <a:solidFill>
            <a:schemeClr val="accent6">
              <a:lumMod val="20000"/>
              <a:lumOff val="80000"/>
              <a:alpha val="7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smtClean="0">
                <a:ln w="18415" cmpd="sng">
                  <a:noFill/>
                  <a:prstDash val="solid"/>
                </a:ln>
                <a:solidFill>
                  <a:schemeClr val="tx1"/>
                </a:solidFill>
              </a:rPr>
              <a:t>Diversification is important</a:t>
            </a:r>
            <a:endParaRPr lang="en-US" sz="4000" dirty="0">
              <a:ln w="18415" cmpd="sng">
                <a:noFill/>
                <a:prstDash val="solid"/>
              </a:ln>
              <a:solidFill>
                <a:schemeClr val="tx1"/>
              </a:solidFill>
            </a:endParaRPr>
          </a:p>
        </p:txBody>
      </p:sp>
      <p:pic>
        <p:nvPicPr>
          <p:cNvPr id="17" name="~PP2205.WAV">
            <a:hlinkClick r:id="" action="ppaction://media"/>
          </p:cNvPr>
          <p:cNvPicPr>
            <a:picLocks noRot="1" noChangeAspect="1"/>
          </p:cNvPicPr>
          <p:nvPr>
            <a:wavAudioFile r:embed="rId2" name="~PP2205.WAV"/>
          </p:nvPr>
        </p:nvPicPr>
        <p:blipFill>
          <a:blip r:embed="rId7" cstate="print"/>
          <a:stretch>
            <a:fillRect/>
          </a:stretch>
        </p:blipFill>
        <p:spPr>
          <a:xfrm>
            <a:off x="8755063" y="6469063"/>
            <a:ext cx="244475" cy="244475"/>
          </a:xfrm>
          <a:prstGeom prst="rect">
            <a:avLst/>
          </a:prstGeom>
        </p:spPr>
      </p:pic>
    </p:spTree>
    <p:custDataLst>
      <p:tags r:id="rId1"/>
    </p:custDataLst>
  </p:cSld>
  <p:clrMapOvr>
    <a:masterClrMapping/>
  </p:clrMapOvr>
  <p:transition advTm="34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1030543.JPG"/>
          <p:cNvPicPr>
            <a:picLocks noChangeAspect="1"/>
          </p:cNvPicPr>
          <p:nvPr/>
        </p:nvPicPr>
        <p:blipFill>
          <a:blip r:embed="rId4" cstate="print"/>
          <a:stretch>
            <a:fillRect/>
          </a:stretch>
        </p:blipFill>
        <p:spPr>
          <a:xfrm>
            <a:off x="0" y="0"/>
            <a:ext cx="9144000" cy="6858000"/>
          </a:xfrm>
          <a:prstGeom prst="rect">
            <a:avLst/>
          </a:prstGeom>
        </p:spPr>
      </p:pic>
      <p:sp>
        <p:nvSpPr>
          <p:cNvPr id="2" name="Title 1"/>
          <p:cNvSpPr>
            <a:spLocks noGrp="1"/>
          </p:cNvSpPr>
          <p:nvPr>
            <p:ph type="title"/>
          </p:nvPr>
        </p:nvSpPr>
        <p:spPr>
          <a:xfrm>
            <a:off x="228600" y="76200"/>
            <a:ext cx="8686800" cy="1600200"/>
          </a:xfrm>
          <a:prstGeom prst="roundRect">
            <a:avLst/>
          </a:prstGeom>
          <a:solidFill>
            <a:schemeClr val="accent1">
              <a:lumMod val="20000"/>
              <a:lumOff val="80000"/>
              <a:alpha val="67000"/>
            </a:schemeClr>
          </a:solidFill>
          <a:ln w="28575">
            <a:solidFill>
              <a:schemeClr val="accent1"/>
            </a:solidFill>
          </a:ln>
        </p:spPr>
        <p:txBody>
          <a:bodyPr>
            <a:normAutofit fontScale="90000"/>
          </a:bodyPr>
          <a:lstStyle/>
          <a:p>
            <a:r>
              <a:rPr lang="en-US" sz="4000" dirty="0" smtClean="0"/>
              <a:t>How do your goals, resources and location influence how you will sell your products?</a:t>
            </a:r>
            <a:endParaRPr lang="en-US" sz="4000" dirty="0"/>
          </a:p>
        </p:txBody>
      </p:sp>
      <p:sp>
        <p:nvSpPr>
          <p:cNvPr id="4" name="TextBox 3"/>
          <p:cNvSpPr txBox="1"/>
          <p:nvPr/>
        </p:nvSpPr>
        <p:spPr>
          <a:xfrm>
            <a:off x="304800" y="5589984"/>
            <a:ext cx="8305800" cy="1191816"/>
          </a:xfrm>
          <a:prstGeom prst="roundRect">
            <a:avLst/>
          </a:prstGeom>
          <a:solidFill>
            <a:schemeClr val="bg2">
              <a:alpha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t>Look back at your goals and resources worksheets from Lesson 1</a:t>
            </a:r>
            <a:endParaRPr lang="en-US" sz="3200" dirty="0"/>
          </a:p>
        </p:txBody>
      </p:sp>
      <p:pic>
        <p:nvPicPr>
          <p:cNvPr id="11" name="Picture 10"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6" name="TextBox 5"/>
          <p:cNvSpPr txBox="1"/>
          <p:nvPr/>
        </p:nvSpPr>
        <p:spPr>
          <a:xfrm>
            <a:off x="0" y="6488668"/>
            <a:ext cx="5105400" cy="369332"/>
          </a:xfrm>
          <a:prstGeom prst="rect">
            <a:avLst/>
          </a:prstGeom>
          <a:noFill/>
        </p:spPr>
        <p:txBody>
          <a:bodyPr wrap="square" rtlCol="0">
            <a:spAutoFit/>
          </a:bodyPr>
          <a:lstStyle/>
          <a:p>
            <a:r>
              <a:rPr lang="en-US" dirty="0" smtClean="0">
                <a:solidFill>
                  <a:srgbClr val="FFFF00"/>
                </a:solidFill>
              </a:rPr>
              <a:t>Photo:  Rex </a:t>
            </a:r>
            <a:r>
              <a:rPr lang="en-US" dirty="0" err="1" smtClean="0">
                <a:solidFill>
                  <a:srgbClr val="FFFF00"/>
                </a:solidFill>
              </a:rPr>
              <a:t>Dufour</a:t>
            </a:r>
            <a:endParaRPr lang="en-US" dirty="0">
              <a:solidFill>
                <a:srgbClr val="FFFF00"/>
              </a:solidFill>
            </a:endParaRPr>
          </a:p>
        </p:txBody>
      </p:sp>
    </p:spTree>
    <p:custDataLst>
      <p:tags r:id="rId1"/>
    </p:custDataLst>
  </p:cSld>
  <p:clrMapOvr>
    <a:masterClrMapping/>
  </p:clrMapOvr>
  <p:transition advTm="698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water beet harvest.jpg"/>
          <p:cNvPicPr>
            <a:picLocks noChangeAspect="1"/>
          </p:cNvPicPr>
          <p:nvPr/>
        </p:nvPicPr>
        <p:blipFill>
          <a:blip r:embed="rId4" cstate="print"/>
          <a:srcRect l="5903" r="5556"/>
          <a:stretch>
            <a:fillRect/>
          </a:stretch>
        </p:blipFill>
        <p:spPr>
          <a:xfrm>
            <a:off x="0" y="0"/>
            <a:ext cx="9144000" cy="6858000"/>
          </a:xfrm>
          <a:prstGeom prst="rect">
            <a:avLst/>
          </a:prstGeom>
        </p:spPr>
      </p:pic>
      <p:sp>
        <p:nvSpPr>
          <p:cNvPr id="2" name="Title 1"/>
          <p:cNvSpPr>
            <a:spLocks noGrp="1"/>
          </p:cNvSpPr>
          <p:nvPr>
            <p:ph type="title"/>
          </p:nvPr>
        </p:nvSpPr>
        <p:spPr>
          <a:xfrm>
            <a:off x="381000" y="457200"/>
            <a:ext cx="8763000" cy="990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4000" b="1" dirty="0" smtClean="0">
                <a:solidFill>
                  <a:schemeClr val="bg1"/>
                </a:solidFill>
                <a:effectLst>
                  <a:outerShdw blurRad="38100" dist="38100" dir="2700000" algn="tl">
                    <a:srgbClr val="000000">
                      <a:alpha val="43137"/>
                    </a:srgbClr>
                  </a:outerShdw>
                </a:effectLst>
              </a:rPr>
              <a:t>How do your goals, location, and resources influence how you will sell your products?</a:t>
            </a:r>
            <a:endParaRPr lang="en-US" sz="4000" dirty="0">
              <a:solidFill>
                <a:schemeClr val="bg1"/>
              </a:solidFill>
              <a:effectLst>
                <a:outerShdw blurRad="38100" dist="38100" dir="2700000" algn="tl">
                  <a:srgbClr val="000000">
                    <a:alpha val="43137"/>
                  </a:srgbClr>
                </a:outerShdw>
              </a:effectLst>
            </a:endParaRPr>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3" name="Content Placeholder 2"/>
          <p:cNvSpPr>
            <a:spLocks noGrp="1"/>
          </p:cNvSpPr>
          <p:nvPr>
            <p:ph idx="1"/>
          </p:nvPr>
        </p:nvSpPr>
        <p:spPr>
          <a:xfrm>
            <a:off x="228600" y="1905000"/>
            <a:ext cx="8763000" cy="4419600"/>
          </a:xfrm>
          <a:prstGeom prst="roundRect">
            <a:avLst/>
          </a:prstGeom>
          <a:solidFill>
            <a:schemeClr val="bg2">
              <a:alpha val="60000"/>
            </a:schemeClr>
          </a:solidFill>
          <a:ln w="19050">
            <a:solidFill>
              <a:schemeClr val="accent1"/>
            </a:solidFill>
          </a:ln>
        </p:spPr>
        <p:txBody>
          <a:bodyPr>
            <a:normAutofit lnSpcReduction="10000"/>
          </a:bodyPr>
          <a:lstStyle/>
          <a:p>
            <a:pPr lvl="0"/>
            <a:r>
              <a:rPr lang="en-US" sz="2800" dirty="0" smtClean="0"/>
              <a:t>How will different types of markets impact your time?</a:t>
            </a:r>
          </a:p>
          <a:p>
            <a:pPr lvl="0"/>
            <a:r>
              <a:rPr lang="en-US" sz="2800" dirty="0" smtClean="0"/>
              <a:t>Do you have the people skills to sell directly to customers?</a:t>
            </a:r>
          </a:p>
          <a:p>
            <a:pPr lvl="0"/>
            <a:r>
              <a:rPr lang="en-US" sz="2800" dirty="0" smtClean="0"/>
              <a:t>What are your financial &amp; labor resources?</a:t>
            </a:r>
          </a:p>
          <a:p>
            <a:pPr lvl="0"/>
            <a:r>
              <a:rPr lang="en-US" sz="2800" dirty="0" smtClean="0"/>
              <a:t>How distant are these markets and what will it cost to get there?</a:t>
            </a:r>
          </a:p>
          <a:p>
            <a:pPr lvl="0"/>
            <a:r>
              <a:rPr lang="en-US" sz="2800" dirty="0" smtClean="0"/>
              <a:t>Which of these markets will help you meet your financial goals?</a:t>
            </a:r>
          </a:p>
          <a:p>
            <a:pPr lvl="0"/>
            <a:r>
              <a:rPr lang="en-US" sz="2800" dirty="0" smtClean="0"/>
              <a:t>Can you produce enough for your markets?</a:t>
            </a:r>
          </a:p>
        </p:txBody>
      </p:sp>
      <p:sp>
        <p:nvSpPr>
          <p:cNvPr id="8" name="TextBox 7"/>
          <p:cNvSpPr txBox="1"/>
          <p:nvPr/>
        </p:nvSpPr>
        <p:spPr>
          <a:xfrm>
            <a:off x="0" y="6488668"/>
            <a:ext cx="5105400" cy="369332"/>
          </a:xfrm>
          <a:prstGeom prst="rect">
            <a:avLst/>
          </a:prstGeom>
          <a:noFill/>
        </p:spPr>
        <p:txBody>
          <a:bodyPr wrap="square" rtlCol="0">
            <a:spAutoFit/>
          </a:bodyPr>
          <a:lstStyle/>
          <a:p>
            <a:r>
              <a:rPr lang="en-US" dirty="0" smtClean="0"/>
              <a:t>Photo:  Langwater Farm, MA</a:t>
            </a:r>
            <a:endParaRPr lang="en-US" dirty="0"/>
          </a:p>
        </p:txBody>
      </p:sp>
    </p:spTree>
    <p:custDataLst>
      <p:tags r:id="rId1"/>
    </p:custDataLst>
  </p:cSld>
  <p:clrMapOvr>
    <a:masterClrMapping/>
  </p:clrMapOvr>
  <p:transition advTm="773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nfordsentinel.com web.jpg"/>
          <p:cNvPicPr>
            <a:picLocks noChangeAspect="1"/>
          </p:cNvPicPr>
          <p:nvPr/>
        </p:nvPicPr>
        <p:blipFill>
          <a:blip r:embed="rId4" cstate="print"/>
          <a:stretch>
            <a:fillRect/>
          </a:stretch>
        </p:blipFill>
        <p:spPr>
          <a:xfrm>
            <a:off x="0" y="0"/>
            <a:ext cx="9144000" cy="6916994"/>
          </a:xfrm>
          <a:prstGeom prst="rect">
            <a:avLst/>
          </a:prstGeom>
        </p:spPr>
      </p:pic>
      <p:sp>
        <p:nvSpPr>
          <p:cNvPr id="2" name="Title 1"/>
          <p:cNvSpPr>
            <a:spLocks noGrp="1"/>
          </p:cNvSpPr>
          <p:nvPr>
            <p:ph type="title"/>
          </p:nvPr>
        </p:nvSpPr>
        <p:spPr>
          <a:prstGeom prst="roundRect">
            <a:avLst/>
          </a:prstGeom>
          <a:solidFill>
            <a:schemeClr val="accent3">
              <a:lumMod val="20000"/>
              <a:lumOff val="80000"/>
              <a:alpha val="67000"/>
            </a:schemeClr>
          </a:solidFill>
          <a:ln w="28575">
            <a:solidFill>
              <a:schemeClr val="accent3">
                <a:lumMod val="75000"/>
              </a:schemeClr>
            </a:solidFill>
          </a:ln>
        </p:spPr>
        <p:txBody>
          <a:bodyPr>
            <a:normAutofit fontScale="90000"/>
          </a:bodyPr>
          <a:lstStyle/>
          <a:p>
            <a:r>
              <a:rPr lang="en-US" dirty="0" smtClean="0"/>
              <a:t>Summary of Basic Marketing Concepts</a:t>
            </a:r>
            <a:endParaRPr lang="en-US" dirty="0"/>
          </a:p>
        </p:txBody>
      </p:sp>
      <p:sp>
        <p:nvSpPr>
          <p:cNvPr id="3" name="Content Placeholder 2"/>
          <p:cNvSpPr>
            <a:spLocks noGrp="1"/>
          </p:cNvSpPr>
          <p:nvPr>
            <p:ph idx="1"/>
          </p:nvPr>
        </p:nvSpPr>
        <p:spPr>
          <a:xfrm>
            <a:off x="457200" y="2057400"/>
            <a:ext cx="8229600" cy="4038600"/>
          </a:xfrm>
          <a:prstGeom prst="roundRect">
            <a:avLst/>
          </a:prstGeom>
          <a:solidFill>
            <a:schemeClr val="accent3">
              <a:lumMod val="20000"/>
              <a:lumOff val="80000"/>
              <a:alpha val="60000"/>
            </a:schemeClr>
          </a:solidFill>
          <a:ln w="28575">
            <a:solidFill>
              <a:schemeClr val="accent3">
                <a:lumMod val="75000"/>
              </a:schemeClr>
            </a:solidFill>
          </a:ln>
        </p:spPr>
        <p:txBody>
          <a:bodyPr>
            <a:normAutofit/>
          </a:bodyPr>
          <a:lstStyle/>
          <a:p>
            <a:r>
              <a:rPr lang="en-US" dirty="0" smtClean="0"/>
              <a:t>Doing market research</a:t>
            </a:r>
          </a:p>
          <a:p>
            <a:r>
              <a:rPr lang="en-US" dirty="0" smtClean="0"/>
              <a:t>Thinking about customer values or “niche” markets</a:t>
            </a:r>
          </a:p>
          <a:p>
            <a:r>
              <a:rPr lang="en-US" dirty="0" smtClean="0"/>
              <a:t>Ways to help customers remember you</a:t>
            </a:r>
          </a:p>
          <a:p>
            <a:r>
              <a:rPr lang="en-US" dirty="0" smtClean="0"/>
              <a:t>Risk management strategies</a:t>
            </a:r>
          </a:p>
          <a:p>
            <a:r>
              <a:rPr lang="en-US" dirty="0" smtClean="0"/>
              <a:t>Aligning your markets and your goals</a:t>
            </a:r>
          </a:p>
          <a:p>
            <a:pPr>
              <a:buNone/>
            </a:pPr>
            <a:endParaRPr lang="en-US" dirty="0" smtClean="0"/>
          </a:p>
        </p:txBody>
      </p:sp>
      <p:pic>
        <p:nvPicPr>
          <p:cNvPr id="4" name="Picture 3"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7" name="TextBox 6"/>
          <p:cNvSpPr txBox="1"/>
          <p:nvPr/>
        </p:nvSpPr>
        <p:spPr>
          <a:xfrm>
            <a:off x="0" y="6477000"/>
            <a:ext cx="5105400" cy="369332"/>
          </a:xfrm>
          <a:prstGeom prst="rect">
            <a:avLst/>
          </a:prstGeom>
          <a:noFill/>
        </p:spPr>
        <p:txBody>
          <a:bodyPr wrap="square" rtlCol="0">
            <a:spAutoFit/>
          </a:bodyPr>
          <a:lstStyle/>
          <a:p>
            <a:r>
              <a:rPr lang="en-US" dirty="0" smtClean="0">
                <a:solidFill>
                  <a:schemeClr val="bg1">
                    <a:lumMod val="95000"/>
                  </a:schemeClr>
                </a:solidFill>
              </a:rPr>
              <a:t>Photo:  Victor </a:t>
            </a:r>
            <a:r>
              <a:rPr lang="en-US" dirty="0" err="1" smtClean="0">
                <a:solidFill>
                  <a:schemeClr val="bg1">
                    <a:lumMod val="95000"/>
                  </a:schemeClr>
                </a:solidFill>
              </a:rPr>
              <a:t>Bareng</a:t>
            </a:r>
            <a:endParaRPr lang="en-US" dirty="0">
              <a:solidFill>
                <a:schemeClr val="bg1">
                  <a:lumMod val="95000"/>
                </a:schemeClr>
              </a:solidFill>
            </a:endParaRPr>
          </a:p>
        </p:txBody>
      </p:sp>
    </p:spTree>
    <p:custDataLst>
      <p:tags r:id="rId1"/>
    </p:custDataLst>
  </p:cSld>
  <p:clrMapOvr>
    <a:masterClrMapping/>
  </p:clrMapOvr>
  <p:transition advTm="84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saa\My Documents\OASDFR BP Module 2009-2012\Lesson 2 Marketing\Pics for Overview\Veggie Pix\9.29-onions-at-Mulberry.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304800"/>
            <a:ext cx="7772400" cy="1470025"/>
          </a:xfrm>
          <a:prstGeom prst="roundRect">
            <a:avLst/>
          </a:prstGeom>
          <a:solidFill>
            <a:schemeClr val="accent6">
              <a:lumMod val="20000"/>
              <a:lumOff val="80000"/>
              <a:alpha val="60000"/>
            </a:schemeClr>
          </a:solidFill>
          <a:ln w="28575">
            <a:solidFill>
              <a:schemeClr val="accent6">
                <a:lumMod val="50000"/>
              </a:schemeClr>
            </a:solidFill>
          </a:ln>
        </p:spPr>
        <p:txBody>
          <a:bodyPr/>
          <a:lstStyle/>
          <a:p>
            <a:r>
              <a:rPr lang="en-US" b="1" dirty="0" smtClean="0"/>
              <a:t>Marketing: Part II</a:t>
            </a:r>
            <a:endParaRPr lang="en-US" b="1" dirty="0"/>
          </a:p>
        </p:txBody>
      </p:sp>
      <p:sp>
        <p:nvSpPr>
          <p:cNvPr id="3" name="Content Placeholder 2"/>
          <p:cNvSpPr>
            <a:spLocks noGrp="1"/>
          </p:cNvSpPr>
          <p:nvPr>
            <p:ph type="subTitle" idx="1"/>
          </p:nvPr>
        </p:nvSpPr>
        <p:spPr>
          <a:xfrm>
            <a:off x="685800" y="3276600"/>
            <a:ext cx="7924800" cy="914400"/>
          </a:xfrm>
          <a:prstGeom prst="roundRect">
            <a:avLst/>
          </a:prstGeom>
          <a:solidFill>
            <a:schemeClr val="accent6">
              <a:lumMod val="20000"/>
              <a:lumOff val="80000"/>
              <a:alpha val="60000"/>
            </a:schemeClr>
          </a:solidFill>
          <a:ln w="28575">
            <a:solidFill>
              <a:schemeClr val="accent6">
                <a:lumMod val="50000"/>
              </a:schemeClr>
            </a:solidFill>
          </a:ln>
        </p:spPr>
        <p:txBody>
          <a:bodyPr anchor="ctr" anchorCtr="0">
            <a:normAutofit/>
          </a:bodyPr>
          <a:lstStyle/>
          <a:p>
            <a:pPr>
              <a:buNone/>
            </a:pPr>
            <a:r>
              <a:rPr lang="en-US" sz="4000" b="1" i="1" dirty="0" smtClean="0">
                <a:solidFill>
                  <a:schemeClr val="tx1"/>
                </a:solidFill>
              </a:rPr>
              <a:t>Different ways to sell your products!</a:t>
            </a:r>
            <a:endParaRPr lang="en-US" sz="4000" b="1" i="1" dirty="0">
              <a:solidFill>
                <a:schemeClr val="tx1"/>
              </a:solidFill>
            </a:endParaRPr>
          </a:p>
        </p:txBody>
      </p:sp>
      <p:pic>
        <p:nvPicPr>
          <p:cNvPr id="5" name="Picture 4"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6" name="TextBox 5"/>
          <p:cNvSpPr txBox="1"/>
          <p:nvPr/>
        </p:nvSpPr>
        <p:spPr>
          <a:xfrm>
            <a:off x="0" y="6488668"/>
            <a:ext cx="7543800" cy="369332"/>
          </a:xfrm>
          <a:prstGeom prst="rect">
            <a:avLst/>
          </a:prstGeom>
          <a:noFill/>
        </p:spPr>
        <p:txBody>
          <a:bodyPr wrap="square" rtlCol="0">
            <a:spAutoFit/>
          </a:bodyPr>
          <a:lstStyle/>
          <a:p>
            <a:r>
              <a:rPr lang="en-US" dirty="0" smtClean="0">
                <a:solidFill>
                  <a:schemeClr val="bg1">
                    <a:lumMod val="95000"/>
                  </a:schemeClr>
                </a:solidFill>
              </a:rPr>
              <a:t>Photo: http://www.broadripplefarmersmarket.org/category/photos/</a:t>
            </a:r>
            <a:endParaRPr lang="en-US" dirty="0">
              <a:solidFill>
                <a:schemeClr val="bg1">
                  <a:lumMod val="95000"/>
                </a:schemeClr>
              </a:solidFill>
            </a:endParaRPr>
          </a:p>
        </p:txBody>
      </p:sp>
    </p:spTree>
    <p:custDataLst>
      <p:tags r:id="rId1"/>
    </p:custDataLst>
  </p:cSld>
  <p:clrMapOvr>
    <a:masterClrMapping/>
  </p:clrMapOvr>
  <p:transition advTm="998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ercer island fm.jpg"/>
          <p:cNvPicPr>
            <a:picLocks noChangeAspect="1"/>
          </p:cNvPicPr>
          <p:nvPr/>
        </p:nvPicPr>
        <p:blipFill>
          <a:blip r:embed="rId5" cstate="print"/>
          <a:srcRect l="5537" r="5207"/>
          <a:stretch>
            <a:fillRect/>
          </a:stretch>
        </p:blipFill>
        <p:spPr>
          <a:xfrm>
            <a:off x="0" y="0"/>
            <a:ext cx="9144000" cy="6858000"/>
          </a:xfrm>
          <a:prstGeom prst="rect">
            <a:avLst/>
          </a:prstGeom>
        </p:spPr>
      </p:pic>
      <p:sp>
        <p:nvSpPr>
          <p:cNvPr id="2" name="Title 1"/>
          <p:cNvSpPr>
            <a:spLocks noGrp="1"/>
          </p:cNvSpPr>
          <p:nvPr>
            <p:ph type="title"/>
          </p:nvPr>
        </p:nvSpPr>
        <p:spPr>
          <a:xfrm>
            <a:off x="457200" y="152400"/>
            <a:ext cx="8229600" cy="1143000"/>
          </a:xfrm>
          <a:prstGeom prst="roundRect">
            <a:avLst/>
          </a:prstGeom>
          <a:solidFill>
            <a:schemeClr val="accent6">
              <a:lumMod val="20000"/>
              <a:lumOff val="80000"/>
              <a:alpha val="60000"/>
            </a:schemeClr>
          </a:solidFill>
          <a:ln w="28575">
            <a:solidFill>
              <a:schemeClr val="accent6">
                <a:lumMod val="75000"/>
              </a:schemeClr>
            </a:solidFill>
          </a:ln>
        </p:spPr>
        <p:txBody>
          <a:bodyPr/>
          <a:lstStyle/>
          <a:p>
            <a:r>
              <a:rPr lang="en-US" b="1" dirty="0" smtClean="0"/>
              <a:t>What is market research?</a:t>
            </a:r>
            <a:endParaRPr lang="en-US" b="1" dirty="0"/>
          </a:p>
        </p:txBody>
      </p:sp>
      <p:sp>
        <p:nvSpPr>
          <p:cNvPr id="3" name="Content Placeholder 2"/>
          <p:cNvSpPr>
            <a:spLocks noGrp="1"/>
          </p:cNvSpPr>
          <p:nvPr>
            <p:ph idx="1"/>
          </p:nvPr>
        </p:nvSpPr>
        <p:spPr>
          <a:xfrm>
            <a:off x="1143000" y="1219200"/>
            <a:ext cx="6934200" cy="1371599"/>
          </a:xfrm>
          <a:prstGeom prst="roundRect">
            <a:avLst/>
          </a:prstGeom>
          <a:noFill/>
          <a:ln w="19050">
            <a:noFill/>
          </a:ln>
        </p:spPr>
        <p:txBody>
          <a:bodyPr/>
          <a:lstStyle/>
          <a:p>
            <a:r>
              <a:rPr lang="en-US" b="1" dirty="0" smtClean="0">
                <a:solidFill>
                  <a:schemeClr val="bg1"/>
                </a:solidFill>
                <a:effectLst>
                  <a:outerShdw blurRad="38100" dist="38100" dir="2700000" algn="tl">
                    <a:srgbClr val="000000">
                      <a:alpha val="43137"/>
                    </a:srgbClr>
                  </a:outerShdw>
                </a:effectLst>
              </a:rPr>
              <a:t>Who are  your potential customers?</a:t>
            </a:r>
          </a:p>
          <a:p>
            <a:r>
              <a:rPr lang="en-US" b="1" dirty="0" smtClean="0">
                <a:solidFill>
                  <a:schemeClr val="bg1"/>
                </a:solidFill>
                <a:effectLst>
                  <a:outerShdw blurRad="38100" dist="38100" dir="2700000" algn="tl">
                    <a:srgbClr val="000000">
                      <a:alpha val="43137"/>
                    </a:srgbClr>
                  </a:outerShdw>
                </a:effectLst>
              </a:rPr>
              <a:t>What do they want?</a:t>
            </a:r>
            <a:endParaRPr lang="en-US" b="1" dirty="0">
              <a:solidFill>
                <a:schemeClr val="bg1"/>
              </a:solidFill>
              <a:effectLst>
                <a:outerShdw blurRad="38100" dist="38100" dir="2700000" algn="tl">
                  <a:srgbClr val="000000">
                    <a:alpha val="43137"/>
                  </a:srgbClr>
                </a:outerShdw>
              </a:effectLst>
            </a:endParaRPr>
          </a:p>
        </p:txBody>
      </p:sp>
      <p:pic>
        <p:nvPicPr>
          <p:cNvPr id="8" name="Picture 7" descr="NCATlogo_block.jpg"/>
          <p:cNvPicPr>
            <a:picLocks noChangeAspect="1"/>
          </p:cNvPicPr>
          <p:nvPr/>
        </p:nvPicPr>
        <p:blipFill>
          <a:blip r:embed="rId6" cstate="print"/>
          <a:stretch>
            <a:fillRect/>
          </a:stretch>
        </p:blipFill>
        <p:spPr>
          <a:xfrm>
            <a:off x="7696200" y="6183701"/>
            <a:ext cx="1447800" cy="674299"/>
          </a:xfrm>
          <a:prstGeom prst="rect">
            <a:avLst/>
          </a:prstGeom>
        </p:spPr>
      </p:pic>
      <p:sp>
        <p:nvSpPr>
          <p:cNvPr id="9" name="TextBox 8"/>
          <p:cNvSpPr txBox="1"/>
          <p:nvPr/>
        </p:nvSpPr>
        <p:spPr>
          <a:xfrm>
            <a:off x="0" y="6488668"/>
            <a:ext cx="5105400" cy="369332"/>
          </a:xfrm>
          <a:prstGeom prst="rect">
            <a:avLst/>
          </a:prstGeom>
          <a:noFill/>
        </p:spPr>
        <p:txBody>
          <a:bodyPr wrap="square" rtlCol="0">
            <a:spAutoFit/>
          </a:bodyPr>
          <a:lstStyle/>
          <a:p>
            <a:r>
              <a:rPr lang="en-US" dirty="0" smtClean="0">
                <a:solidFill>
                  <a:schemeClr val="bg1"/>
                </a:solidFill>
              </a:rPr>
              <a:t>Photo: www.mifarmersmarket.org</a:t>
            </a:r>
            <a:endParaRPr lang="en-US" dirty="0">
              <a:solidFill>
                <a:schemeClr val="bg1"/>
              </a:solidFill>
            </a:endParaRPr>
          </a:p>
        </p:txBody>
      </p:sp>
      <p:pic>
        <p:nvPicPr>
          <p:cNvPr id="15" name="Shiloh_Market_assessment 1.wav">
            <a:hlinkClick r:id="" action="ppaction://media"/>
          </p:cNvPr>
          <p:cNvPicPr>
            <a:picLocks noRot="1" noChangeAspect="1"/>
          </p:cNvPicPr>
          <p:nvPr>
            <a:audioFile r:link="rId2"/>
          </p:nvPr>
        </p:nvPicPr>
        <p:blipFill>
          <a:blip r:embed="rId7" cstate="print"/>
          <a:stretch>
            <a:fillRect/>
          </a:stretch>
        </p:blipFill>
        <p:spPr>
          <a:xfrm>
            <a:off x="4449763" y="3306763"/>
            <a:ext cx="244475" cy="244475"/>
          </a:xfrm>
          <a:prstGeom prst="rect">
            <a:avLst/>
          </a:prstGeom>
        </p:spPr>
      </p:pic>
      <p:pic>
        <p:nvPicPr>
          <p:cNvPr id="20" name="Shiloh_Market_assessment 1.wav">
            <a:hlinkClick r:id="" action="ppaction://media"/>
          </p:cNvPr>
          <p:cNvPicPr>
            <a:picLocks noRot="1" noChangeAspect="1"/>
          </p:cNvPicPr>
          <p:nvPr>
            <a:audioFile r:link="rId2"/>
          </p:nvPr>
        </p:nvPicPr>
        <p:blipFill>
          <a:blip r:embed="rId8" cstate="print"/>
          <a:stretch>
            <a:fillRect/>
          </a:stretch>
        </p:blipFill>
        <p:spPr>
          <a:xfrm>
            <a:off x="4449763" y="3306763"/>
            <a:ext cx="244475" cy="244475"/>
          </a:xfrm>
          <a:prstGeom prst="rect">
            <a:avLst/>
          </a:prstGeom>
        </p:spPr>
      </p:pic>
    </p:spTree>
    <p:custDataLst>
      <p:tags r:id="rId1"/>
    </p:custDataLst>
  </p:cSld>
  <p:clrMapOvr>
    <a:masterClrMapping/>
  </p:clrMapOvr>
  <p:transition advTm="2494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660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Jason_Shiloh.jpg"/>
          <p:cNvPicPr>
            <a:picLocks noChangeAspect="1"/>
          </p:cNvPicPr>
          <p:nvPr/>
        </p:nvPicPr>
        <p:blipFill>
          <a:blip r:embed="rId4" cstate="print"/>
          <a:stretch>
            <a:fillRect/>
          </a:stretch>
        </p:blipFill>
        <p:spPr>
          <a:xfrm>
            <a:off x="461790" y="838200"/>
            <a:ext cx="8377410" cy="5562600"/>
          </a:xfrm>
          <a:prstGeom prst="rect">
            <a:avLst/>
          </a:prstGeom>
        </p:spPr>
      </p:pic>
      <p:pic>
        <p:nvPicPr>
          <p:cNvPr id="12" name="Shiloh_Market_assessment.mp3">
            <a:hlinkClick r:id="" action="ppaction://media"/>
          </p:cNvPr>
          <p:cNvPicPr>
            <a:picLocks noRot="1" noChangeAspect="1"/>
          </p:cNvPicPr>
          <p:nvPr>
            <a:audioFile r:link="rId2"/>
          </p:nvPr>
        </p:nvPicPr>
        <p:blipFill>
          <a:blip r:embed="rId5" cstate="print"/>
          <a:stretch>
            <a:fillRect/>
          </a:stretch>
        </p:blipFill>
        <p:spPr>
          <a:xfrm>
            <a:off x="4449763" y="3306763"/>
            <a:ext cx="244475" cy="244475"/>
          </a:xfrm>
          <a:prstGeom prst="rect">
            <a:avLst/>
          </a:prstGeom>
        </p:spPr>
      </p:pic>
      <p:pic>
        <p:nvPicPr>
          <p:cNvPr id="13" name="Shiloh_Market_assessment.mp3">
            <a:hlinkClick r:id="" action="ppaction://media"/>
          </p:cNvPr>
          <p:cNvPicPr>
            <a:picLocks noRot="1" noChangeAspect="1"/>
          </p:cNvPicPr>
          <p:nvPr>
            <a:audioFile r:link="rId2"/>
          </p:nvPr>
        </p:nvPicPr>
        <p:blipFill>
          <a:blip r:embed="rId6" cstate="print"/>
          <a:stretch>
            <a:fillRect/>
          </a:stretch>
        </p:blipFill>
        <p:spPr>
          <a:xfrm>
            <a:off x="4449763" y="3306763"/>
            <a:ext cx="244475" cy="244475"/>
          </a:xfrm>
          <a:prstGeom prst="rect">
            <a:avLst/>
          </a:prstGeom>
        </p:spPr>
      </p:pic>
      <p:pic>
        <p:nvPicPr>
          <p:cNvPr id="5" name="Picture 4" descr="market_stand_TS.jpg"/>
          <p:cNvPicPr>
            <a:picLocks noChangeAspect="1"/>
          </p:cNvPicPr>
          <p:nvPr/>
        </p:nvPicPr>
        <p:blipFill>
          <a:blip r:embed="rId7" cstate="print"/>
          <a:stretch>
            <a:fillRect/>
          </a:stretch>
        </p:blipFill>
        <p:spPr>
          <a:xfrm>
            <a:off x="431800" y="381000"/>
            <a:ext cx="8331200" cy="6248400"/>
          </a:xfrm>
          <a:prstGeom prst="rect">
            <a:avLst/>
          </a:prstGeom>
        </p:spPr>
      </p:pic>
      <p:pic>
        <p:nvPicPr>
          <p:cNvPr id="20" name="Picture 19" descr="still life with tractor.jpg"/>
          <p:cNvPicPr>
            <a:picLocks noChangeAspect="1"/>
          </p:cNvPicPr>
          <p:nvPr/>
        </p:nvPicPr>
        <p:blipFill>
          <a:blip r:embed="rId8" cstate="print"/>
          <a:srcRect l="1475" r="6302"/>
          <a:stretch>
            <a:fillRect/>
          </a:stretch>
        </p:blipFill>
        <p:spPr>
          <a:xfrm>
            <a:off x="1295400" y="838200"/>
            <a:ext cx="6561667" cy="4724400"/>
          </a:xfrm>
          <a:prstGeom prst="rect">
            <a:avLst/>
          </a:prstGeom>
        </p:spPr>
      </p:pic>
      <p:pic>
        <p:nvPicPr>
          <p:cNvPr id="21" name="Picture 20" descr="TS_June_Market.jpg"/>
          <p:cNvPicPr>
            <a:picLocks noChangeAspect="1"/>
          </p:cNvPicPr>
          <p:nvPr/>
        </p:nvPicPr>
        <p:blipFill>
          <a:blip r:embed="rId9" cstate="print"/>
          <a:stretch>
            <a:fillRect/>
          </a:stretch>
        </p:blipFill>
        <p:spPr>
          <a:xfrm>
            <a:off x="1371600" y="838200"/>
            <a:ext cx="6705600" cy="50292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39" fill="hold"/>
                                        <p:tgtEl>
                                          <p:spTgt spid="13"/>
                                        </p:tgtEl>
                                      </p:cBhvr>
                                    </p:cmd>
                                  </p:childTnLst>
                                </p:cTn>
                              </p:par>
                              <p:par>
                                <p:cTn id="7" presetID="10" presetClass="exit" presetSubtype="0" fill="hold" nodeType="withEffect">
                                  <p:stCondLst>
                                    <p:cond delay="10600"/>
                                  </p:stCondLst>
                                  <p:childTnLst>
                                    <p:animEffect transition="out" filter="fade">
                                      <p:cBhvr>
                                        <p:cTn id="8" dur="2000"/>
                                        <p:tgtEl>
                                          <p:spTgt spid="6"/>
                                        </p:tgtEl>
                                      </p:cBhvr>
                                    </p:animEffect>
                                    <p:set>
                                      <p:cBhvr>
                                        <p:cTn id="9" dur="1" fill="hold">
                                          <p:stCondLst>
                                            <p:cond delay="1999"/>
                                          </p:stCondLst>
                                        </p:cTn>
                                        <p:tgtEl>
                                          <p:spTgt spid="6"/>
                                        </p:tgtEl>
                                        <p:attrNameLst>
                                          <p:attrName>style.visibility</p:attrName>
                                        </p:attrNameLst>
                                      </p:cBhvr>
                                      <p:to>
                                        <p:strVal val="hidden"/>
                                      </p:to>
                                    </p:set>
                                  </p:childTnLst>
                                </p:cTn>
                              </p:par>
                              <p:par>
                                <p:cTn id="10" presetID="10" presetClass="entr" presetSubtype="0" fill="hold" nodeType="withEffect">
                                  <p:stCondLst>
                                    <p:cond delay="106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xit" presetSubtype="0" fill="hold" nodeType="withEffect">
                                  <p:stCondLst>
                                    <p:cond delay="2150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10" presetClass="entr" presetSubtype="0" fill="hold" nodeType="withEffect">
                                  <p:stCondLst>
                                    <p:cond delay="218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000"/>
                                        <p:tgtEl>
                                          <p:spTgt spid="20"/>
                                        </p:tgtEl>
                                      </p:cBhvr>
                                    </p:animEffect>
                                  </p:childTnLst>
                                </p:cTn>
                              </p:par>
                              <p:par>
                                <p:cTn id="19" presetID="10" presetClass="exit" presetSubtype="0" fill="hold" nodeType="withEffect">
                                  <p:stCondLst>
                                    <p:cond delay="32200"/>
                                  </p:stCondLst>
                                  <p:childTnLst>
                                    <p:animEffect transition="out" filter="fade">
                                      <p:cBhvr>
                                        <p:cTn id="20" dur="2000"/>
                                        <p:tgtEl>
                                          <p:spTgt spid="20"/>
                                        </p:tgtEl>
                                      </p:cBhvr>
                                    </p:animEffect>
                                    <p:set>
                                      <p:cBhvr>
                                        <p:cTn id="21" dur="1" fill="hold">
                                          <p:stCondLst>
                                            <p:cond delay="1999"/>
                                          </p:stCondLst>
                                        </p:cTn>
                                        <p:tgtEl>
                                          <p:spTgt spid="20"/>
                                        </p:tgtEl>
                                        <p:attrNameLst>
                                          <p:attrName>style.visibility</p:attrName>
                                        </p:attrNameLst>
                                      </p:cBhvr>
                                      <p:to>
                                        <p:strVal val="hidden"/>
                                      </p:to>
                                    </p:set>
                                  </p:childTnLst>
                                </p:cTn>
                              </p:par>
                              <p:par>
                                <p:cTn id="22" presetID="10" presetClass="entr" presetSubtype="0" fill="hold" nodeType="withEffect">
                                  <p:stCondLst>
                                    <p:cond delay="322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 Research</a:t>
            </a:r>
            <a:br>
              <a:rPr lang="en-US" dirty="0" smtClean="0"/>
            </a:br>
            <a:r>
              <a:rPr lang="en-US" dirty="0" smtClean="0"/>
              <a:t>“</a:t>
            </a:r>
            <a:r>
              <a:rPr lang="en-US" sz="4000" dirty="0" smtClean="0"/>
              <a:t>Demographic Information”</a:t>
            </a:r>
            <a:endParaRPr lang="en-US" sz="4000" dirty="0"/>
          </a:p>
        </p:txBody>
      </p:sp>
      <p:pic>
        <p:nvPicPr>
          <p:cNvPr id="6" name="Content Placeholder 5" descr="market state weblogs.baltimoresun.com center.jpg"/>
          <p:cNvPicPr>
            <a:picLocks noGrp="1" noChangeAspect="1"/>
          </p:cNvPicPr>
          <p:nvPr>
            <p:ph sz="half" idx="1"/>
          </p:nvPr>
        </p:nvPicPr>
        <p:blipFill>
          <a:blip r:embed="rId4" cstate="print"/>
          <a:stretch>
            <a:fillRect/>
          </a:stretch>
        </p:blipFill>
        <p:spPr>
          <a:xfrm>
            <a:off x="228600" y="2362200"/>
            <a:ext cx="4325378" cy="2895600"/>
          </a:xfrm>
        </p:spPr>
      </p:pic>
      <p:sp>
        <p:nvSpPr>
          <p:cNvPr id="5" name="Content Placeholder 4"/>
          <p:cNvSpPr>
            <a:spLocks noGrp="1"/>
          </p:cNvSpPr>
          <p:nvPr>
            <p:ph sz="half" idx="2"/>
          </p:nvPr>
        </p:nvSpPr>
        <p:spPr>
          <a:xfrm>
            <a:off x="4648200" y="1600200"/>
            <a:ext cx="4038600" cy="4724400"/>
          </a:xfrm>
        </p:spPr>
        <p:txBody>
          <a:bodyPr/>
          <a:lstStyle/>
          <a:p>
            <a:r>
              <a:rPr lang="en-US" dirty="0" smtClean="0"/>
              <a:t>Level of Education</a:t>
            </a:r>
          </a:p>
          <a:p>
            <a:pPr lvl="1"/>
            <a:r>
              <a:rPr lang="en-US" dirty="0" smtClean="0"/>
              <a:t>College educated</a:t>
            </a:r>
          </a:p>
          <a:p>
            <a:pPr lvl="1"/>
            <a:r>
              <a:rPr lang="en-US" dirty="0" smtClean="0"/>
              <a:t>Bachelor’s? Graduate Degrees?</a:t>
            </a:r>
          </a:p>
          <a:p>
            <a:r>
              <a:rPr lang="en-US" dirty="0" smtClean="0"/>
              <a:t>Level of Income</a:t>
            </a:r>
          </a:p>
          <a:p>
            <a:pPr lvl="1"/>
            <a:r>
              <a:rPr lang="en-US" dirty="0" smtClean="0"/>
              <a:t>$30-50,000?</a:t>
            </a:r>
          </a:p>
          <a:p>
            <a:pPr lvl="1"/>
            <a:r>
              <a:rPr lang="en-US" dirty="0" smtClean="0"/>
              <a:t>Above $50,000?</a:t>
            </a:r>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8" name="TextBox 7"/>
          <p:cNvSpPr txBox="1"/>
          <p:nvPr/>
        </p:nvSpPr>
        <p:spPr>
          <a:xfrm>
            <a:off x="0" y="6477000"/>
            <a:ext cx="5105400" cy="369332"/>
          </a:xfrm>
          <a:prstGeom prst="rect">
            <a:avLst/>
          </a:prstGeom>
          <a:noFill/>
        </p:spPr>
        <p:txBody>
          <a:bodyPr wrap="square" rtlCol="0">
            <a:spAutoFit/>
          </a:bodyPr>
          <a:lstStyle/>
          <a:p>
            <a:r>
              <a:rPr lang="en-US" dirty="0" smtClean="0">
                <a:solidFill>
                  <a:schemeClr val="bg1">
                    <a:lumMod val="95000"/>
                  </a:schemeClr>
                </a:solidFill>
              </a:rPr>
              <a:t>Photo:  www.blatimoresun.blogspot.com</a:t>
            </a:r>
            <a:endParaRPr lang="en-US" dirty="0">
              <a:solidFill>
                <a:schemeClr val="bg1">
                  <a:lumMod val="95000"/>
                </a:schemeClr>
              </a:solidFill>
            </a:endParaRPr>
          </a:p>
        </p:txBody>
      </p:sp>
    </p:spTree>
    <p:custDataLst>
      <p:tags r:id="rId1"/>
    </p:custDataLst>
  </p:cSld>
  <p:clrMapOvr>
    <a:masterClrMapping/>
  </p:clrMapOvr>
  <p:transition advTm="261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20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0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 Research</a:t>
            </a:r>
            <a:br>
              <a:rPr lang="en-US" dirty="0" smtClean="0"/>
            </a:br>
            <a:r>
              <a:rPr lang="en-US" dirty="0" smtClean="0"/>
              <a:t>“</a:t>
            </a:r>
            <a:r>
              <a:rPr lang="en-US" sz="4000" dirty="0" smtClean="0"/>
              <a:t>Demographic Information”</a:t>
            </a:r>
            <a:endParaRPr lang="en-US" sz="4000" dirty="0"/>
          </a:p>
        </p:txBody>
      </p:sp>
      <p:pic>
        <p:nvPicPr>
          <p:cNvPr id="6" name="Content Placeholder 5" descr="market state weblogs.baltimoresun.com center.jpg"/>
          <p:cNvPicPr>
            <a:picLocks noGrp="1" noChangeAspect="1"/>
          </p:cNvPicPr>
          <p:nvPr>
            <p:ph sz="half" idx="1"/>
          </p:nvPr>
        </p:nvPicPr>
        <p:blipFill>
          <a:blip r:embed="rId4" cstate="print"/>
          <a:stretch>
            <a:fillRect/>
          </a:stretch>
        </p:blipFill>
        <p:spPr>
          <a:xfrm>
            <a:off x="228600" y="2362200"/>
            <a:ext cx="4325378" cy="2895600"/>
          </a:xfrm>
        </p:spPr>
      </p:pic>
      <p:sp>
        <p:nvSpPr>
          <p:cNvPr id="5" name="Content Placeholder 4"/>
          <p:cNvSpPr>
            <a:spLocks noGrp="1"/>
          </p:cNvSpPr>
          <p:nvPr>
            <p:ph sz="half" idx="2"/>
          </p:nvPr>
        </p:nvSpPr>
        <p:spPr>
          <a:xfrm>
            <a:off x="4648200" y="1600200"/>
            <a:ext cx="4038600" cy="4724400"/>
          </a:xfrm>
        </p:spPr>
        <p:txBody>
          <a:bodyPr/>
          <a:lstStyle/>
          <a:p>
            <a:r>
              <a:rPr lang="en-US" dirty="0" smtClean="0"/>
              <a:t>Find demographic information through the US Census Bureau</a:t>
            </a:r>
          </a:p>
          <a:p>
            <a:r>
              <a:rPr lang="en-US" dirty="0" smtClean="0"/>
              <a:t>Public Library</a:t>
            </a:r>
          </a:p>
          <a:p>
            <a:r>
              <a:rPr lang="en-US" dirty="0" smtClean="0"/>
              <a:t>Website</a:t>
            </a:r>
          </a:p>
          <a:p>
            <a:r>
              <a:rPr lang="en-US" dirty="0" err="1" smtClean="0"/>
              <a:t>FactFinder</a:t>
            </a:r>
            <a:r>
              <a:rPr lang="en-US" dirty="0" smtClean="0"/>
              <a:t> Tool</a:t>
            </a:r>
          </a:p>
          <a:p>
            <a:r>
              <a:rPr lang="en-US" dirty="0" smtClean="0"/>
              <a:t>Look at Marketing Resources for more information</a:t>
            </a:r>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8" name="TextBox 7"/>
          <p:cNvSpPr txBox="1"/>
          <p:nvPr/>
        </p:nvSpPr>
        <p:spPr>
          <a:xfrm>
            <a:off x="0" y="6477000"/>
            <a:ext cx="5105400" cy="369332"/>
          </a:xfrm>
          <a:prstGeom prst="rect">
            <a:avLst/>
          </a:prstGeom>
          <a:noFill/>
        </p:spPr>
        <p:txBody>
          <a:bodyPr wrap="square" rtlCol="0">
            <a:spAutoFit/>
          </a:bodyPr>
          <a:lstStyle/>
          <a:p>
            <a:r>
              <a:rPr lang="en-US" dirty="0" smtClean="0">
                <a:solidFill>
                  <a:schemeClr val="bg1">
                    <a:lumMod val="95000"/>
                  </a:schemeClr>
                </a:solidFill>
              </a:rPr>
              <a:t>Photo:  www.blatimoresun.blogspot.com</a:t>
            </a:r>
            <a:endParaRPr lang="en-US" dirty="0">
              <a:solidFill>
                <a:schemeClr val="bg1">
                  <a:lumMod val="95000"/>
                </a:schemeClr>
              </a:solidFill>
            </a:endParaRPr>
          </a:p>
        </p:txBody>
      </p:sp>
      <p:sp>
        <p:nvSpPr>
          <p:cNvPr id="9" name="TextBox 8"/>
          <p:cNvSpPr txBox="1"/>
          <p:nvPr/>
        </p:nvSpPr>
        <p:spPr>
          <a:xfrm>
            <a:off x="1447800" y="5830669"/>
            <a:ext cx="6248400" cy="646331"/>
          </a:xfrm>
          <a:prstGeom prst="rect">
            <a:avLst/>
          </a:prstGeom>
          <a:noFill/>
        </p:spPr>
        <p:txBody>
          <a:bodyPr wrap="square" rtlCol="0">
            <a:spAutoFit/>
          </a:bodyPr>
          <a:lstStyle/>
          <a:p>
            <a:r>
              <a:rPr lang="en-US" sz="3600" dirty="0" smtClean="0"/>
              <a:t>www.factfinder2.census.gov/</a:t>
            </a:r>
            <a:endParaRPr lang="en-US" sz="3600" dirty="0"/>
          </a:p>
        </p:txBody>
      </p:sp>
    </p:spTree>
    <p:custDataLst>
      <p:tags r:id="rId1"/>
    </p:custDataLst>
  </p:cSld>
  <p:clrMapOvr>
    <a:masterClrMapping/>
  </p:clrMapOvr>
  <p:transition advTm="234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2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 Research</a:t>
            </a:r>
            <a:br>
              <a:rPr lang="en-US" dirty="0" smtClean="0"/>
            </a:br>
            <a:r>
              <a:rPr lang="en-US" dirty="0" smtClean="0"/>
              <a:t>“</a:t>
            </a:r>
            <a:r>
              <a:rPr lang="en-US" sz="4000" dirty="0" smtClean="0"/>
              <a:t>Demographic Information”</a:t>
            </a:r>
            <a:endParaRPr lang="en-US" sz="4000" dirty="0"/>
          </a:p>
        </p:txBody>
      </p:sp>
      <p:pic>
        <p:nvPicPr>
          <p:cNvPr id="6" name="Content Placeholder 5" descr="market state weblogs.baltimoresun.com center.jpg"/>
          <p:cNvPicPr>
            <a:picLocks noGrp="1" noChangeAspect="1"/>
          </p:cNvPicPr>
          <p:nvPr>
            <p:ph sz="half" idx="1"/>
          </p:nvPr>
        </p:nvPicPr>
        <p:blipFill>
          <a:blip r:embed="rId4" cstate="print"/>
          <a:stretch>
            <a:fillRect/>
          </a:stretch>
        </p:blipFill>
        <p:spPr>
          <a:xfrm>
            <a:off x="228600" y="2362200"/>
            <a:ext cx="4325378" cy="2895600"/>
          </a:xfrm>
        </p:spPr>
      </p:pic>
      <p:sp>
        <p:nvSpPr>
          <p:cNvPr id="5" name="Content Placeholder 4"/>
          <p:cNvSpPr>
            <a:spLocks noGrp="1"/>
          </p:cNvSpPr>
          <p:nvPr>
            <p:ph sz="half" idx="2"/>
          </p:nvPr>
        </p:nvSpPr>
        <p:spPr>
          <a:xfrm>
            <a:off x="4648200" y="1600200"/>
            <a:ext cx="4038600" cy="4724400"/>
          </a:xfrm>
        </p:spPr>
        <p:txBody>
          <a:bodyPr/>
          <a:lstStyle/>
          <a:p>
            <a:r>
              <a:rPr lang="en-US" dirty="0" smtClean="0"/>
              <a:t>Lifestyles Of Health and Sustainability (LOHS)</a:t>
            </a:r>
          </a:p>
          <a:p>
            <a:pPr lvl="1"/>
            <a:r>
              <a:rPr lang="en-US" dirty="0" smtClean="0"/>
              <a:t>People who care about their health care about their food</a:t>
            </a:r>
          </a:p>
          <a:p>
            <a:pPr lvl="1"/>
            <a:r>
              <a:rPr lang="en-US" dirty="0" smtClean="0"/>
              <a:t>Important for selling directly to consumers</a:t>
            </a:r>
          </a:p>
          <a:p>
            <a:pPr lvl="1"/>
            <a:r>
              <a:rPr lang="en-US" dirty="0" smtClean="0"/>
              <a:t>Jogging, biking, and exercise in general is an indicator </a:t>
            </a:r>
            <a:endParaRPr lang="en-US" dirty="0"/>
          </a:p>
        </p:txBody>
      </p:sp>
      <p:pic>
        <p:nvPicPr>
          <p:cNvPr id="7" name="Picture 6"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9" name="TextBox 8"/>
          <p:cNvSpPr txBox="1"/>
          <p:nvPr/>
        </p:nvSpPr>
        <p:spPr>
          <a:xfrm>
            <a:off x="0" y="6477000"/>
            <a:ext cx="5105400" cy="369332"/>
          </a:xfrm>
          <a:prstGeom prst="rect">
            <a:avLst/>
          </a:prstGeom>
          <a:noFill/>
        </p:spPr>
        <p:txBody>
          <a:bodyPr wrap="square" rtlCol="0">
            <a:spAutoFit/>
          </a:bodyPr>
          <a:lstStyle/>
          <a:p>
            <a:r>
              <a:rPr lang="en-US" dirty="0" smtClean="0">
                <a:solidFill>
                  <a:schemeClr val="bg1">
                    <a:lumMod val="95000"/>
                  </a:schemeClr>
                </a:solidFill>
              </a:rPr>
              <a:t>Photo:  www.baltimoresun.blogspot.com</a:t>
            </a:r>
            <a:endParaRPr lang="en-US" dirty="0">
              <a:solidFill>
                <a:schemeClr val="bg1">
                  <a:lumMod val="95000"/>
                </a:schemeClr>
              </a:solidFill>
            </a:endParaRPr>
          </a:p>
        </p:txBody>
      </p:sp>
    </p:spTree>
    <p:custDataLst>
      <p:tags r:id="rId1"/>
    </p:custDataLst>
  </p:cSld>
  <p:clrMapOvr>
    <a:masterClrMapping/>
  </p:clrMapOvr>
  <p:transition advTm="28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 Research </a:t>
            </a:r>
            <a:br>
              <a:rPr lang="en-US" dirty="0" smtClean="0"/>
            </a:br>
            <a:r>
              <a:rPr lang="en-US" sz="4000" dirty="0" smtClean="0"/>
              <a:t>“Making Observations”</a:t>
            </a:r>
            <a:endParaRPr lang="en-US" sz="4000" dirty="0"/>
          </a:p>
        </p:txBody>
      </p:sp>
      <p:sp>
        <p:nvSpPr>
          <p:cNvPr id="4" name="Content Placeholder 3"/>
          <p:cNvSpPr>
            <a:spLocks noGrp="1"/>
          </p:cNvSpPr>
          <p:nvPr>
            <p:ph sz="half" idx="2"/>
          </p:nvPr>
        </p:nvSpPr>
        <p:spPr/>
        <p:txBody>
          <a:bodyPr>
            <a:normAutofit lnSpcReduction="10000"/>
          </a:bodyPr>
          <a:lstStyle/>
          <a:p>
            <a:r>
              <a:rPr lang="en-US" dirty="0" smtClean="0"/>
              <a:t>How much produce are farmers bringing to the market?</a:t>
            </a:r>
          </a:p>
          <a:p>
            <a:r>
              <a:rPr lang="en-US" dirty="0" smtClean="0"/>
              <a:t>Counting customers gives you an idea of how much business a farmer might be doing</a:t>
            </a:r>
          </a:p>
          <a:p>
            <a:r>
              <a:rPr lang="en-US" dirty="0" smtClean="0"/>
              <a:t>What’s missing?</a:t>
            </a:r>
          </a:p>
          <a:p>
            <a:r>
              <a:rPr lang="en-US" dirty="0" smtClean="0"/>
              <a:t>A “niche” is a distinct segment of the market</a:t>
            </a:r>
            <a:endParaRPr lang="en-US" dirty="0"/>
          </a:p>
        </p:txBody>
      </p:sp>
      <p:pic>
        <p:nvPicPr>
          <p:cNvPr id="9" name="Content Placeholder 8" descr="graftonfarmersmarket.com tent display.jpg"/>
          <p:cNvPicPr>
            <a:picLocks noGrp="1" noChangeAspect="1"/>
          </p:cNvPicPr>
          <p:nvPr>
            <p:ph sz="half" idx="1"/>
          </p:nvPr>
        </p:nvPicPr>
        <p:blipFill>
          <a:blip r:embed="rId4" cstate="print"/>
          <a:stretch>
            <a:fillRect/>
          </a:stretch>
        </p:blipFill>
        <p:spPr>
          <a:xfrm>
            <a:off x="457200" y="2516981"/>
            <a:ext cx="4038600" cy="2692400"/>
          </a:xfrm>
        </p:spPr>
      </p:pic>
      <p:pic>
        <p:nvPicPr>
          <p:cNvPr id="6" name="Picture 5" descr="NCATlogo_block.jpg"/>
          <p:cNvPicPr>
            <a:picLocks noChangeAspect="1"/>
          </p:cNvPicPr>
          <p:nvPr/>
        </p:nvPicPr>
        <p:blipFill>
          <a:blip r:embed="rId5" cstate="print"/>
          <a:stretch>
            <a:fillRect/>
          </a:stretch>
        </p:blipFill>
        <p:spPr>
          <a:xfrm>
            <a:off x="7696200" y="6183701"/>
            <a:ext cx="1447800" cy="674299"/>
          </a:xfrm>
          <a:prstGeom prst="rect">
            <a:avLst/>
          </a:prstGeom>
        </p:spPr>
      </p:pic>
      <p:sp>
        <p:nvSpPr>
          <p:cNvPr id="8" name="TextBox 7"/>
          <p:cNvSpPr txBox="1"/>
          <p:nvPr/>
        </p:nvSpPr>
        <p:spPr>
          <a:xfrm>
            <a:off x="0" y="6488668"/>
            <a:ext cx="5105400" cy="369332"/>
          </a:xfrm>
          <a:prstGeom prst="rect">
            <a:avLst/>
          </a:prstGeom>
          <a:noFill/>
        </p:spPr>
        <p:txBody>
          <a:bodyPr wrap="square" rtlCol="0">
            <a:spAutoFit/>
          </a:bodyPr>
          <a:lstStyle/>
          <a:p>
            <a:r>
              <a:rPr lang="en-US" dirty="0" smtClean="0">
                <a:solidFill>
                  <a:schemeClr val="bg1">
                    <a:lumMod val="95000"/>
                  </a:schemeClr>
                </a:solidFill>
              </a:rPr>
              <a:t>Photo:  www.graftonfarmersmarket.com</a:t>
            </a:r>
            <a:endParaRPr lang="en-US" dirty="0">
              <a:solidFill>
                <a:schemeClr val="bg1">
                  <a:lumMod val="95000"/>
                </a:schemeClr>
              </a:solidFill>
            </a:endParaRPr>
          </a:p>
        </p:txBody>
      </p:sp>
    </p:spTree>
    <p:custDataLst>
      <p:tags r:id="rId1"/>
    </p:custDataLst>
  </p:cSld>
  <p:clrMapOvr>
    <a:masterClrMapping/>
  </p:clrMapOvr>
  <p:transition advTm="517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7077&quot;&gt;&lt;object type=&quot;3&quot; unique_id=&quot;17078&quot;&gt;&lt;property id=&quot;20148&quot; value=&quot;5&quot;/&gt;&lt;property id=&quot;20300&quot; value=&quot;Slide 1&quot;/&gt;&lt;property id=&quot;20307&quot; value=&quot;257&quot;/&gt;&lt;/object&gt;&lt;object type=&quot;3&quot; unique_id=&quot;17079&quot;&gt;&lt;property id=&quot;20148&quot; value=&quot;5&quot;/&gt;&lt;property id=&quot;20300&quot; value=&quot;Slide 2&quot;/&gt;&lt;property id=&quot;20307&quot; value=&quot;258&quot;/&gt;&lt;/object&gt;&lt;object type=&quot;3&quot; unique_id=&quot;17080&quot;&gt;&lt;property id=&quot;20148&quot; value=&quot;5&quot;/&gt;&lt;property id=&quot;20300&quot; value=&quot;Slide 3 - &amp;quot;Marketing Part I:&amp;#x0D;&amp;#x0A;Basic Marketing Concepts&amp;quot;&quot;/&gt;&lt;property id=&quot;20307&quot; value=&quot;259&quot;/&gt;&lt;/object&gt;&lt;object type=&quot;3&quot; unique_id=&quot;17081&quot;&gt;&lt;property id=&quot;20148&quot; value=&quot;5&quot;/&gt;&lt;property id=&quot;20300&quot; value=&quot;Slide 4 - &amp;quot;What is market research?&amp;quot;&quot;/&gt;&lt;property id=&quot;20307&quot; value=&quot;262&quot;/&gt;&lt;/object&gt;&lt;object type=&quot;3&quot; unique_id=&quot;17082&quot;&gt;&lt;property id=&quot;20148&quot; value=&quot;5&quot;/&gt;&lt;property id=&quot;20300&quot; value=&quot;Slide 5&quot;/&gt;&lt;property id=&quot;20307&quot; value=&quot;263&quot;/&gt;&lt;/object&gt;&lt;object type=&quot;3&quot; unique_id=&quot;17083&quot;&gt;&lt;property id=&quot;20148&quot; value=&quot;5&quot;/&gt;&lt;property id=&quot;20300&quot; value=&quot;Slide 6 - &amp;quot;Market Research&amp;#x0D;&amp;#x0A;“Demographic Information”&amp;quot;&quot;/&gt;&lt;property id=&quot;20307&quot; value=&quot;264&quot;/&gt;&lt;/object&gt;&lt;object type=&quot;3&quot; unique_id=&quot;17084&quot;&gt;&lt;property id=&quot;20148&quot; value=&quot;5&quot;/&gt;&lt;property id=&quot;20300&quot; value=&quot;Slide 7 - &amp;quot;Market Research&amp;#x0D;&amp;#x0A;“Demographic Information”&amp;quot;&quot;/&gt;&lt;property id=&quot;20307&quot; value=&quot;304&quot;/&gt;&lt;/object&gt;&lt;object type=&quot;3&quot; unique_id=&quot;17085&quot;&gt;&lt;property id=&quot;20148&quot; value=&quot;5&quot;/&gt;&lt;property id=&quot;20300&quot; value=&quot;Slide 8 - &amp;quot;Market Research&amp;#x0D;&amp;#x0A;“Demographic Information”&amp;quot;&quot;/&gt;&lt;property id=&quot;20307&quot; value=&quot;265&quot;/&gt;&lt;/object&gt;&lt;object type=&quot;3&quot; unique_id=&quot;17086&quot;&gt;&lt;property id=&quot;20148&quot; value=&quot;5&quot;/&gt;&lt;property id=&quot;20300&quot; value=&quot;Slide 9 - &amp;quot;Market Research &amp;#x0D;&amp;#x0A;“Making Observations”&amp;quot;&quot;/&gt;&lt;property id=&quot;20307&quot; value=&quot;266&quot;/&gt;&lt;/object&gt;&lt;object type=&quot;3&quot; unique_id=&quot;17087&quot;&gt;&lt;property id=&quot;20148&quot; value=&quot;5&quot;/&gt;&lt;property id=&quot;20300&quot; value=&quot;Slide 10 - &amp;quot;What is market research?&amp;quot;&quot;/&gt;&lt;property id=&quot;20307&quot; value=&quot;267&quot;/&gt;&lt;/object&gt;&lt;object type=&quot;3&quot; unique_id=&quot;17088&quot;&gt;&lt;property id=&quot;20148&quot; value=&quot;5&quot;/&gt;&lt;property id=&quot;20300&quot; value=&quot;Slide 11 - &amp;quot;Market Research Questions&amp;quot;&quot;/&gt;&lt;property id=&quot;20307&quot; value=&quot;268&quot;/&gt;&lt;/object&gt;&lt;object type=&quot;3&quot; unique_id=&quot;17089&quot;&gt;&lt;property id=&quot;20148&quot; value=&quot;5&quot;/&gt;&lt;property id=&quot;20300&quot; value=&quot;Slide 12&quot;/&gt;&lt;property id=&quot;20307&quot; value=&quot;269&quot;/&gt;&lt;/object&gt;&lt;object type=&quot;3&quot; unique_id=&quot;17090&quot;&gt;&lt;property id=&quot;20148&quot; value=&quot;5&quot;/&gt;&lt;property id=&quot;20300&quot; value=&quot;Slide 13&quot;/&gt;&lt;property id=&quot;20307&quot; value=&quot;270&quot;/&gt;&lt;/object&gt;&lt;object type=&quot;3&quot; unique_id=&quot;17091&quot;&gt;&lt;property id=&quot;20148&quot; value=&quot;5&quot;/&gt;&lt;property id=&quot;20300&quot; value=&quot;Slide 14&quot;/&gt;&lt;property id=&quot;20307&quot; value=&quot;271&quot;/&gt;&lt;/object&gt;&lt;object type=&quot;3&quot; unique_id=&quot;17092&quot;&gt;&lt;property id=&quot;20148&quot; value=&quot;5&quot;/&gt;&lt;property id=&quot;20300&quot; value=&quot;Slide 15&quot;/&gt;&lt;property id=&quot;20307&quot; value=&quot;272&quot;/&gt;&lt;/object&gt;&lt;object type=&quot;3&quot; unique_id=&quot;17093&quot;&gt;&lt;property id=&quot;20148&quot; value=&quot;5&quot;/&gt;&lt;property id=&quot;20300&quot; value=&quot;Slide 16&quot;/&gt;&lt;property id=&quot;20307&quot; value=&quot;273&quot;/&gt;&lt;/object&gt;&lt;object type=&quot;3&quot; unique_id=&quot;17094&quot;&gt;&lt;property id=&quot;20148&quot; value=&quot;5&quot;/&gt;&lt;property id=&quot;20300&quot; value=&quot;Slide 17&quot;/&gt;&lt;property id=&quot;20307&quot; value=&quot;274&quot;/&gt;&lt;/object&gt;&lt;object type=&quot;3&quot; unique_id=&quot;17095&quot;&gt;&lt;property id=&quot;20148&quot; value=&quot;5&quot;/&gt;&lt;property id=&quot;20300&quot; value=&quot;Slide 18 - &amp;quot;What about low prices?&amp;quot;&quot;/&gt;&lt;property id=&quot;20307&quot; value=&quot;275&quot;/&gt;&lt;/object&gt;&lt;object type=&quot;3&quot; unique_id=&quot;17096&quot;&gt;&lt;property id=&quot;20148&quot; value=&quot;5&quot;/&gt;&lt;property id=&quot;20300&quot; value=&quot;Slide 19 - &amp;quot;Building Relationships with Customers&amp;quot;&quot;/&gt;&lt;property id=&quot;20307&quot; value=&quot;287&quot;/&gt;&lt;/object&gt;&lt;object type=&quot;3&quot; unique_id=&quot;17097&quot;&gt;&lt;property id=&quot;20148&quot; value=&quot;5&quot;/&gt;&lt;property id=&quot;20300&quot; value=&quot;Slide 20 - &amp;quot;How will they remember you?&amp;quot;&quot;/&gt;&lt;property id=&quot;20307&quot; value=&quot;277&quot;/&gt;&lt;/object&gt;&lt;object type=&quot;3&quot; unique_id=&quot;17098&quot;&gt;&lt;property id=&quot;20148&quot; value=&quot;5&quot;/&gt;&lt;property id=&quot;20300&quot; value=&quot;Slide 21 - &amp;quot;Make Your Own Business Cards&amp;quot;&quot;/&gt;&lt;property id=&quot;20307&quot; value=&quot;290&quot;/&gt;&lt;/object&gt;&lt;object type=&quot;3&quot; unique_id=&quot;17099&quot;&gt;&lt;property id=&quot;20148&quot; value=&quot;5&quot;/&gt;&lt;property id=&quot;20300&quot; value=&quot;Slide 22&quot;/&gt;&lt;property id=&quot;20307&quot; value=&quot;295&quot;/&gt;&lt;/object&gt;&lt;object type=&quot;3&quot; unique_id=&quot;17100&quot;&gt;&lt;property id=&quot;20148&quot; value=&quot;5&quot;/&gt;&lt;property id=&quot;20300&quot; value=&quot;Slide 23&quot;/&gt;&lt;property id=&quot;20307&quot; value=&quot;276&quot;/&gt;&lt;/object&gt;&lt;object type=&quot;3&quot; unique_id=&quot;17101&quot;&gt;&lt;property id=&quot;20148&quot; value=&quot;5&quot;/&gt;&lt;property id=&quot;20300&quot; value=&quot;Slide 24&quot;/&gt;&lt;property id=&quot;20307&quot; value=&quot;288&quot;/&gt;&lt;/object&gt;&lt;object type=&quot;3&quot; unique_id=&quot;17102&quot;&gt;&lt;property id=&quot;20148&quot; value=&quot;5&quot;/&gt;&lt;property id=&quot;20300&quot; value=&quot;Slide 25&quot;/&gt;&lt;property id=&quot;20307&quot; value=&quot;292&quot;/&gt;&lt;/object&gt;&lt;object type=&quot;3&quot; unique_id=&quot;17103&quot;&gt;&lt;property id=&quot;20148&quot; value=&quot;5&quot;/&gt;&lt;property id=&quot;20300&quot; value=&quot;Slide 26 - &amp;quot;Building Relationships&amp;quot;&quot;/&gt;&lt;property id=&quot;20307&quot; value=&quot;279&quot;/&gt;&lt;/object&gt;&lt;object type=&quot;3&quot; unique_id=&quot;17104&quot;&gt;&lt;property id=&quot;20148&quot; value=&quot;5&quot;/&gt;&lt;property id=&quot;20300&quot; value=&quot;Slide 27 - &amp;quot;Follow through with your commitments&amp;quot;&quot;/&gt;&lt;property id=&quot;20307&quot; value=&quot;280&quot;/&gt;&lt;/object&gt;&lt;object type=&quot;3&quot; unique_id=&quot;17105&quot;&gt;&lt;property id=&quot;20148&quot; value=&quot;5&quot;/&gt;&lt;property id=&quot;20300&quot; value=&quot;Slide 28 - &amp;quot;Trust your quality&amp;quot;&quot;/&gt;&lt;property id=&quot;20307&quot; value=&quot;281&quot;/&gt;&lt;/object&gt;&lt;object type=&quot;3&quot; unique_id=&quot;17106&quot;&gt;&lt;property id=&quot;20148&quot; value=&quot;5&quot;/&gt;&lt;property id=&quot;20300&quot; value=&quot;Slide 29 - &amp;quot;Risk Management&amp;quot;&quot;/&gt;&lt;property id=&quot;20307&quot; value=&quot;282&quot;/&gt;&lt;/object&gt;&lt;object type=&quot;3&quot; unique_id=&quot;17107&quot;&gt;&lt;property id=&quot;20148&quot; value=&quot;5&quot;/&gt;&lt;property id=&quot;20300&quot; value=&quot;Slide 30 - &amp;quot;Start small &amp;amp; improve your production skills&amp;quot;&quot;/&gt;&lt;property id=&quot;20307&quot; value=&quot;283&quot;/&gt;&lt;/object&gt;&lt;object type=&quot;3&quot; unique_id=&quot;17108&quot;&gt;&lt;property id=&quot;20148&quot; value=&quot;5&quot;/&gt;&lt;property id=&quot;20300&quot; value=&quot;Slide 31&quot;/&gt;&lt;property id=&quot;20307&quot; value=&quot;284&quot;/&gt;&lt;/object&gt;&lt;object type=&quot;3&quot; unique_id=&quot;17109&quot;&gt;&lt;property id=&quot;20148&quot; value=&quot;5&quot;/&gt;&lt;property id=&quot;20300&quot; value=&quot;Slide 32&quot;/&gt;&lt;property id=&quot;20307&quot; value=&quot;285&quot;/&gt;&lt;/object&gt;&lt;object type=&quot;3&quot; unique_id=&quot;17110&quot;&gt;&lt;property id=&quot;20148&quot; value=&quot;5&quot;/&gt;&lt;property id=&quot;20300&quot; value=&quot;Slide 33&quot;/&gt;&lt;property id=&quot;20307&quot; value=&quot;305&quot;/&gt;&lt;/object&gt;&lt;object type=&quot;3&quot; unique_id=&quot;17111&quot;&gt;&lt;property id=&quot;20148&quot; value=&quot;5&quot;/&gt;&lt;property id=&quot;20300&quot; value=&quot;Slide 34 - &amp;quot;How do your goals, resources and location influence how you will sell your products?&amp;quot;&quot;/&gt;&lt;property id=&quot;20307&quot; value=&quot;297&quot;/&gt;&lt;/object&gt;&lt;object type=&quot;3&quot; unique_id=&quot;17112&quot;&gt;&lt;property id=&quot;20148&quot; value=&quot;5&quot;/&gt;&lt;property id=&quot;20300&quot; value=&quot;Slide 35 - &amp;quot;How do your goals, location, and resources influence how you will sell your products?&amp;quot;&quot;/&gt;&lt;property id=&quot;20307&quot; value=&quot;298&quot;/&gt;&lt;/object&gt;&lt;object type=&quot;3&quot; unique_id=&quot;17113&quot;&gt;&lt;property id=&quot;20148&quot; value=&quot;5&quot;/&gt;&lt;property id=&quot;20300&quot; value=&quot;Slide 36 - &amp;quot;Summary of Basic Marketing Concepts&amp;quot;&quot;/&gt;&lt;property id=&quot;20307&quot; value=&quot;286&quot;/&gt;&lt;/object&gt;&lt;object type=&quot;3&quot; unique_id=&quot;17114&quot;&gt;&lt;property id=&quot;20148&quot; value=&quot;5&quot;/&gt;&lt;property id=&quot;20300&quot; value=&quot;Slide 37 - &amp;quot;Marketing: Part II&amp;quot;&quot;/&gt;&lt;property id=&quot;20307&quot; value=&quot;296&quot;/&gt;&lt;/object&gt;&lt;/object&gt;&lt;object type=&quot;8&quot; unique_id=&quot;17153&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8.4|4.2|6.5|12.7"/>
  <p:tag name="PPSNARRATION" val="4,2106911829,C:\Users\tammyh\Dropbox\OASDFR\Lesson 2 Marketing - DB\2-Basic Marketing Concepts FINAL_3-20-13_pptx\Media.ppcx"/>
</p:tagLst>
</file>

<file path=ppt/tags/tag11.xml><?xml version="1.0" encoding="utf-8"?>
<p:tagLst xmlns:a="http://schemas.openxmlformats.org/drawingml/2006/main" xmlns:r="http://schemas.openxmlformats.org/officeDocument/2006/relationships" xmlns:p="http://schemas.openxmlformats.org/presentationml/2006/main">
  <p:tag name="TIMING" val="|4|6.2|1.7|1.6|2.3"/>
  <p:tag name="PPSNARRATION" val="5,2106911829,C:\Users\tammyh\Dropbox\OASDFR\Lesson 2 Marketing - DB\2-Basic Marketing Concepts FINAL_3-20-13_pptx\Media.ppcx"/>
</p:tagLst>
</file>

<file path=ppt/tags/tag12.xml><?xml version="1.0" encoding="utf-8"?>
<p:tagLst xmlns:a="http://schemas.openxmlformats.org/drawingml/2006/main" xmlns:r="http://schemas.openxmlformats.org/officeDocument/2006/relationships" xmlns:p="http://schemas.openxmlformats.org/presentationml/2006/main">
  <p:tag name="TIMING" val="|10.8|2.1|7.5|5|5.6"/>
  <p:tag name="PPSNARRATION" val="6,2106911829,C:\Users\tammyh\Dropbox\OASDFR\Lesson 2 Marketing - DB\2-Basic Marketing Concepts FINAL_3-20-13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22,2106911829,C:\Users\tammyh\Dropbox\OASDFR\Lesson 2 Marketing - DB\2-Basic Marketing Concepts FINAL_3-20-13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23,2106911829,C:\Users\tammyh\Dropbox\OASDFR\Lesson 2 Marketing - DB\2-Basic Marketing Concepts FINAL_3-20-13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24,2106911829,C:\Users\tammyh\Dropbox\OASDFR\Lesson 2 Marketing - DB\2-Basic Marketing Concepts FINAL_3-20-13_pptx\Media.ppcx"/>
</p:tagLst>
</file>

<file path=ppt/tags/tag16.xml><?xml version="1.0" encoding="utf-8"?>
<p:tagLst xmlns:a="http://schemas.openxmlformats.org/drawingml/2006/main" xmlns:r="http://schemas.openxmlformats.org/officeDocument/2006/relationships" xmlns:p="http://schemas.openxmlformats.org/presentationml/2006/main">
  <p:tag name="TIMING" val="|9.1"/>
  <p:tag name="PPSNARRATION" val="25,2106911829,C:\Users\tammyh\Dropbox\OASDFR\Lesson 2 Marketing - DB\2-Basic Marketing Concepts FINAL_3-20-13_pptx\Media.ppcx"/>
</p:tagLst>
</file>

<file path=ppt/tags/tag17.xml><?xml version="1.0" encoding="utf-8"?>
<p:tagLst xmlns:a="http://schemas.openxmlformats.org/drawingml/2006/main" xmlns:r="http://schemas.openxmlformats.org/officeDocument/2006/relationships" xmlns:p="http://schemas.openxmlformats.org/presentationml/2006/main">
  <p:tag name="TIMING" val="|26.3"/>
  <p:tag name="PPSNARRATION" val="26,2106911829,C:\Users\tammyh\Dropbox\OASDFR\Lesson 2 Marketing - DB\2-Basic Marketing Concepts FINAL_3-20-13_pptx\Media.ppcx"/>
</p:tagLst>
</file>

<file path=ppt/tags/tag18.xml><?xml version="1.0" encoding="utf-8"?>
<p:tagLst xmlns:a="http://schemas.openxmlformats.org/drawingml/2006/main" xmlns:r="http://schemas.openxmlformats.org/officeDocument/2006/relationships" xmlns:p="http://schemas.openxmlformats.org/presentationml/2006/main">
  <p:tag name="TIMING" val="|6.4|4.2|2.1|2.2|1.7|1.8|1.9|1.9"/>
  <p:tag name="PPSNARRATION" val="27,2106911829,C:\Users\tammyh\Dropbox\OASDFR\Lesson 2 Marketing - DB\2-Basic Marketing Concepts FINAL_3-20-13_pptx\Media.ppcx"/>
</p:tagLst>
</file>

<file path=ppt/tags/tag19.xml><?xml version="1.0" encoding="utf-8"?>
<p:tagLst xmlns:a="http://schemas.openxmlformats.org/drawingml/2006/main" xmlns:r="http://schemas.openxmlformats.org/officeDocument/2006/relationships" xmlns:p="http://schemas.openxmlformats.org/presentationml/2006/main">
  <p:tag name="TIMING" val="|29.2|19.6|32.7"/>
  <p:tag name="PPSNARRATION" val="28,2106911829,C:\Users\tammyh\Dropbox\OASDFR\Lesson 2 Marketing - DB\2-Basic Marketing Concepts FINAL_3-20-13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9,2106911829,C:\Users\tammyh\Dropbox\OASDFR\Lesson 2 Marketing - DB\2-Basic Marketing Concepts FINAL_3-20-13_pptx\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7,2106911829,C:\Users\tammyh\Dropbox\OASDFR\Lesson 2 Marketing - DB\2-Basic Marketing Concepts FINAL_3-20-13_pptx\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8,2106911829,C:\Users\tammyh\Dropbox\OASDFR\Lesson 2 Marketing - DB\2-Basic Marketing Concepts FINAL_3-20-13_pptx\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9,2106911829,C:\Users\tammyh\Dropbox\OASDFR\Lesson 2 Marketing - DB\2-Basic Marketing Concepts FINAL_3-20-13_pptx\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10,2106911829,C:\Users\tammyh\Dropbox\OASDFR\Lesson 2 Marketing - DB\2-Basic Marketing Concepts FINAL_3-20-13_pptx\Media.ppcx"/>
</p:tagLst>
</file>

<file path=ppt/tags/tag24.xml><?xml version="1.0" encoding="utf-8"?>
<p:tagLst xmlns:a="http://schemas.openxmlformats.org/drawingml/2006/main" xmlns:r="http://schemas.openxmlformats.org/officeDocument/2006/relationships" xmlns:p="http://schemas.openxmlformats.org/presentationml/2006/main">
  <p:tag name="PPSNARRATION" val="11,2106911829,C:\Users\tammyh\Dropbox\OASDFR\Lesson 2 Marketing - DB\2-Basic Marketing Concepts FINAL_3-20-13_pptx\Media.ppcx"/>
</p:tagLst>
</file>

<file path=ppt/tags/tag25.xml><?xml version="1.0" encoding="utf-8"?>
<p:tagLst xmlns:a="http://schemas.openxmlformats.org/drawingml/2006/main" xmlns:r="http://schemas.openxmlformats.org/officeDocument/2006/relationships" xmlns:p="http://schemas.openxmlformats.org/presentationml/2006/main">
  <p:tag name="PPSNARRATION" val="12,2106911829,C:\Users\tammyh\Dropbox\OASDFR\Lesson 2 Marketing - DB\2-Basic Marketing Concepts FINAL_3-20-13_pptx\Media.ppcx"/>
</p:tagLst>
</file>

<file path=ppt/tags/tag26.xml><?xml version="1.0" encoding="utf-8"?>
<p:tagLst xmlns:a="http://schemas.openxmlformats.org/drawingml/2006/main" xmlns:r="http://schemas.openxmlformats.org/officeDocument/2006/relationships" xmlns:p="http://schemas.openxmlformats.org/presentationml/2006/main">
  <p:tag name="PPSNARRATION" val="13,2106911829,C:\Users\tammyh\Dropbox\OASDFR\Lesson 2 Marketing - DB\2-Basic Marketing Concepts FINAL_3-20-13_pptx\Media.ppcx"/>
</p:tagLst>
</file>

<file path=ppt/tags/tag27.xml><?xml version="1.0" encoding="utf-8"?>
<p:tagLst xmlns:a="http://schemas.openxmlformats.org/drawingml/2006/main" xmlns:r="http://schemas.openxmlformats.org/officeDocument/2006/relationships" xmlns:p="http://schemas.openxmlformats.org/presentationml/2006/main">
  <p:tag name="TIMING" val="|5.3|7.6|2.5"/>
  <p:tag name="PPSNARRATION" val="14,2106911829,C:\Users\tammyh\Dropbox\OASDFR\Lesson 2 Marketing - DB\2-Basic Marketing Concepts FINAL_3-20-13_pptx\Media.ppcx"/>
</p:tagLst>
</file>

<file path=ppt/tags/tag28.xml><?xml version="1.0" encoding="utf-8"?>
<p:tagLst xmlns:a="http://schemas.openxmlformats.org/drawingml/2006/main" xmlns:r="http://schemas.openxmlformats.org/officeDocument/2006/relationships" xmlns:p="http://schemas.openxmlformats.org/presentationml/2006/main">
  <p:tag name="TIMING" val="|5.1|3.7|2|2.2"/>
  <p:tag name="PPSNARRATION" val="15,2106911829,C:\Users\tammyh\Dropbox\OASDFR\Lesson 2 Marketing - DB\2-Basic Marketing Concepts FINAL_3-20-13_pptx\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16,2106911829,C:\Users\tammyh\Dropbox\OASDFR\Lesson 2 Marketing - DB\2-Basic Marketing Concepts FINAL_3-20-13_pptx\Media.ppcx"/>
</p:tagLst>
</file>

<file path=ppt/tags/tag3.xml><?xml version="1.0" encoding="utf-8"?>
<p:tagLst xmlns:a="http://schemas.openxmlformats.org/drawingml/2006/main" xmlns:r="http://schemas.openxmlformats.org/officeDocument/2006/relationships" xmlns:p="http://schemas.openxmlformats.org/presentationml/2006/main">
  <p:tag name="TIMING" val="|3.5|7|6.6|4.1"/>
  <p:tag name="PPSNARRATION" val="20,2106911829,C:\Users\tammyh\Dropbox\OASDFR\Lesson 2 Marketing - DB\2-Basic Marketing Concepts FINAL_3-20-13_pptx\Media.ppcx"/>
</p:tagLst>
</file>

<file path=ppt/tags/tag30.xml><?xml version="1.0" encoding="utf-8"?>
<p:tagLst xmlns:a="http://schemas.openxmlformats.org/drawingml/2006/main" xmlns:r="http://schemas.openxmlformats.org/officeDocument/2006/relationships" xmlns:p="http://schemas.openxmlformats.org/presentationml/2006/main">
  <p:tag name="TIMING" val="|7.8|11.4|6.9"/>
  <p:tag name="PPSNARRATION" val="29,2106911829,C:\Users\tammyh\Dropbox\OASDFR\Lesson 2 Marketing - DB\2-Basic Marketing Concepts FINAL_3-20-13_pptx\Media.ppcx"/>
</p:tagLst>
</file>

<file path=ppt/tags/tag31.xml><?xml version="1.0" encoding="utf-8"?>
<p:tagLst xmlns:a="http://schemas.openxmlformats.org/drawingml/2006/main" xmlns:r="http://schemas.openxmlformats.org/officeDocument/2006/relationships" xmlns:p="http://schemas.openxmlformats.org/presentationml/2006/main">
  <p:tag name="PPSNARRATION" val="30,2106911829,C:\Users\tammyh\Dropbox\OASDFR\Lesson 2 Marketing - DB\2-Basic Marketing Concepts FINAL_3-20-13_pptx\Media.ppcx"/>
</p:tagLst>
</file>

<file path=ppt/tags/tag32.xml><?xml version="1.0" encoding="utf-8"?>
<p:tagLst xmlns:a="http://schemas.openxmlformats.org/drawingml/2006/main" xmlns:r="http://schemas.openxmlformats.org/officeDocument/2006/relationships" xmlns:p="http://schemas.openxmlformats.org/presentationml/2006/main">
  <p:tag name="PPSNARRATION" val="31,2106911829,C:\Users\tammyh\Dropbox\OASDFR\Lesson 2 Marketing - DB\2-Basic Marketing Concepts FINAL_3-20-13_pptx\Media.ppcx"/>
</p:tagLst>
</file>

<file path=ppt/tags/tag33.xml><?xml version="1.0" encoding="utf-8"?>
<p:tagLst xmlns:a="http://schemas.openxmlformats.org/drawingml/2006/main" xmlns:r="http://schemas.openxmlformats.org/officeDocument/2006/relationships" xmlns:p="http://schemas.openxmlformats.org/presentationml/2006/main">
  <p:tag name="TIMING" val="|5.2|9.3|12.3"/>
  <p:tag name="PPSNARRATION" val="32,2106911829,C:\Users\tammyh\Dropbox\OASDFR\Lesson 2 Marketing - DB\2-Basic Marketing Concepts FINAL_3-20-13_pptx\Media.ppcx"/>
</p:tagLst>
</file>

<file path=ppt/tags/tag34.xml><?xml version="1.0" encoding="utf-8"?>
<p:tagLst xmlns:a="http://schemas.openxmlformats.org/drawingml/2006/main" xmlns:r="http://schemas.openxmlformats.org/officeDocument/2006/relationships" xmlns:p="http://schemas.openxmlformats.org/presentationml/2006/main">
  <p:tag name="TIMING" val="|22.6"/>
  <p:tag name="PPSNARRATION" val="33,2106911829,C:\Users\tammyh\Dropbox\OASDFR\Lesson 2 Marketing - DB\2-Basic Marketing Concepts FINAL_3-20-13_pptx\Media.ppcx"/>
</p:tagLst>
</file>

<file path=ppt/tags/tag35.xml><?xml version="1.0" encoding="utf-8"?>
<p:tagLst xmlns:a="http://schemas.openxmlformats.org/drawingml/2006/main" xmlns:r="http://schemas.openxmlformats.org/officeDocument/2006/relationships" xmlns:p="http://schemas.openxmlformats.org/presentationml/2006/main">
  <p:tag name="TIMING" val="|18.4|9.2"/>
  <p:tag name="PPSNARRATION" val="17,2106911829,C:\Users\tammyh\Dropbox\OASDFR\Lesson 2 Marketing - DB\2-Basic Marketing Concepts FINAL_3-20-13_pptx\Media.ppcx"/>
</p:tagLst>
</file>

<file path=ppt/tags/tag36.xml><?xml version="1.0" encoding="utf-8"?>
<p:tagLst xmlns:a="http://schemas.openxmlformats.org/drawingml/2006/main" xmlns:r="http://schemas.openxmlformats.org/officeDocument/2006/relationships" xmlns:p="http://schemas.openxmlformats.org/presentationml/2006/main">
  <p:tag name="TIMING" val="|11.5|4.9|7.1|5.3|6.2|8.1"/>
  <p:tag name="PPSNARRATION" val="18,2106911829,C:\Users\tammyh\Dropbox\OASDFR\Lesson 2 Marketing - DB\2-Basic Marketing Concepts FINAL_3-20-13_pptx\Media.ppcx"/>
</p:tagLst>
</file>

<file path=ppt/tags/tag37.xml><?xml version="1.0" encoding="utf-8"?>
<p:tagLst xmlns:a="http://schemas.openxmlformats.org/drawingml/2006/main" xmlns:r="http://schemas.openxmlformats.org/officeDocument/2006/relationships" xmlns:p="http://schemas.openxmlformats.org/presentationml/2006/main">
  <p:tag name="PPSNARRATION" val="34,2106911829,C:\Users\tammyh\Dropbox\OASDFR\Lesson 2 Marketing - DB\2-Basic Marketing Concepts FINAL_3-20-13_pptx\Media.ppcx"/>
</p:tagLst>
</file>

<file path=ppt/tags/tag38.xml><?xml version="1.0" encoding="utf-8"?>
<p:tagLst xmlns:a="http://schemas.openxmlformats.org/drawingml/2006/main" xmlns:r="http://schemas.openxmlformats.org/officeDocument/2006/relationships" xmlns:p="http://schemas.openxmlformats.org/presentationml/2006/main">
  <p:tag name="PPSNARRATION" val="35,2106911829,C:\Users\tammyh\Dropbox\OASDFR\Lesson 2 Marketing - DB\2-Basic Marketing Concepts FINAL_3-20-13_pptx\Media.ppcx"/>
</p:tagLst>
</file>

<file path=ppt/tags/tag4.xml><?xml version="1.0" encoding="utf-8"?>
<p:tagLst xmlns:a="http://schemas.openxmlformats.org/drawingml/2006/main" xmlns:r="http://schemas.openxmlformats.org/officeDocument/2006/relationships" xmlns:p="http://schemas.openxmlformats.org/presentationml/2006/main">
  <p:tag name="TIMING" val="|9.2|2.1|2.3|3.7|5.3"/>
  <p:tag name="PPSNARRATION" val="21,2106911829,C:\Users\tammyh\Dropbox\OASDFR\Lesson 2 Marketing - DB\2-Basic Marketing Concepts FINAL_3-20-13_pptx\Media.ppcx"/>
</p:tagLst>
</file>

<file path=ppt/tags/tag5.xml><?xml version="1.0" encoding="utf-8"?>
<p:tagLst xmlns:a="http://schemas.openxmlformats.org/drawingml/2006/main" xmlns:r="http://schemas.openxmlformats.org/officeDocument/2006/relationships" xmlns:p="http://schemas.openxmlformats.org/presentationml/2006/main">
  <p:tag name="TIMING" val="|11.4|4.5|13.2"/>
  <p:tag name="PPSNARRATION" val="1,2106911829,C:\Users\tammyh\Dropbox\OASDFR\Lesson 2 Marketing - DB\2-Basic Marketing Concepts FINAL_3-20-13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37,2106911829,C:\Users\tammyh\Dropbox\OASDFR\Lesson 2 Marketing - DB\2-Basic Marketing Concepts FINAL_3-20-13_pptx\Media.ppcx"/>
</p:tagLst>
</file>

<file path=ppt/tags/tag7.xml><?xml version="1.0" encoding="utf-8"?>
<p:tagLst xmlns:a="http://schemas.openxmlformats.org/drawingml/2006/main" xmlns:r="http://schemas.openxmlformats.org/officeDocument/2006/relationships" xmlns:p="http://schemas.openxmlformats.org/presentationml/2006/main">
  <p:tag name="TIMING" val="|17.3|3"/>
  <p:tag name="PPSNARRATION" val="2,2106911829,C:\Users\tammyh\Dropbox\OASDFR\Lesson 2 Marketing - DB\2-Basic Marketing Concepts FINAL_3-20-13_pptx\Media.ppcx"/>
</p:tagLst>
</file>

<file path=ppt/tags/tag8.xml><?xml version="1.0" encoding="utf-8"?>
<p:tagLst xmlns:a="http://schemas.openxmlformats.org/drawingml/2006/main" xmlns:r="http://schemas.openxmlformats.org/officeDocument/2006/relationships" xmlns:p="http://schemas.openxmlformats.org/presentationml/2006/main">
  <p:tag name="TIMING" val="|1|10.2|1.6|1.6|1.5|2"/>
  <p:tag name="PPSNARRATION" val="3,2106911829,C:\Users\tammyh\Dropbox\OASDFR\Lesson 2 Marketing - DB\2-Basic Marketing Concepts FINAL_3-20-13_pptx\Media.ppcx"/>
</p:tagLst>
</file>

<file path=ppt/tags/tag9.xml><?xml version="1.0" encoding="utf-8"?>
<p:tagLst xmlns:a="http://schemas.openxmlformats.org/drawingml/2006/main" xmlns:r="http://schemas.openxmlformats.org/officeDocument/2006/relationships" xmlns:p="http://schemas.openxmlformats.org/presentationml/2006/main">
  <p:tag name="TIMING" val="|12.1|4.2|5.4"/>
  <p:tag name="PPSNARRATION" val="36,2106911829,C:\Users\tammyh\Dropbox\OASDFR\Lesson 2 Marketing - DB\2-Basic Marketing Concepts FINAL_3-20-13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TotalTime>
  <Words>4117</Words>
  <Application>Microsoft Office PowerPoint</Application>
  <PresentationFormat>On-screen Show (4:3)</PresentationFormat>
  <Paragraphs>293</Paragraphs>
  <Slides>37</Slides>
  <Notes>36</Notes>
  <HiddenSlides>1</HiddenSlides>
  <MMClips>8</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Marketing Part I: Basic Marketing Concepts</vt:lpstr>
      <vt:lpstr>What is market research?</vt:lpstr>
      <vt:lpstr>Slide 5</vt:lpstr>
      <vt:lpstr>Market Research “Demographic Information”</vt:lpstr>
      <vt:lpstr>Market Research “Demographic Information”</vt:lpstr>
      <vt:lpstr>Market Research “Demographic Information”</vt:lpstr>
      <vt:lpstr>Market Research  “Making Observations”</vt:lpstr>
      <vt:lpstr>What is market research?</vt:lpstr>
      <vt:lpstr>Market Research Questions</vt:lpstr>
      <vt:lpstr>Slide 12</vt:lpstr>
      <vt:lpstr>Slide 13</vt:lpstr>
      <vt:lpstr>Slide 14</vt:lpstr>
      <vt:lpstr>Slide 15</vt:lpstr>
      <vt:lpstr>Slide 16</vt:lpstr>
      <vt:lpstr>Slide 17</vt:lpstr>
      <vt:lpstr>What about low prices?</vt:lpstr>
      <vt:lpstr>Building Relationships with Customers</vt:lpstr>
      <vt:lpstr>How will they remember you?</vt:lpstr>
      <vt:lpstr>Make Your Own Business Cards</vt:lpstr>
      <vt:lpstr>Slide 22</vt:lpstr>
      <vt:lpstr>Slide 23</vt:lpstr>
      <vt:lpstr>Slide 24</vt:lpstr>
      <vt:lpstr>Slide 25</vt:lpstr>
      <vt:lpstr>Building Relationships</vt:lpstr>
      <vt:lpstr>Follow through with your commitments</vt:lpstr>
      <vt:lpstr>Trust your quality</vt:lpstr>
      <vt:lpstr>Risk Management</vt:lpstr>
      <vt:lpstr>Start small &amp; improve your production skills</vt:lpstr>
      <vt:lpstr>Slide 31</vt:lpstr>
      <vt:lpstr>Slide 32</vt:lpstr>
      <vt:lpstr>Slide 33</vt:lpstr>
      <vt:lpstr>How do your goals, resources and location influence how you will sell your products?</vt:lpstr>
      <vt:lpstr>How do your goals, location, and resources influence how you will sell your products?</vt:lpstr>
      <vt:lpstr>Summary of Basic Marketing Concepts</vt:lpstr>
      <vt:lpstr>Marketing: Part II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marisaa</dc:creator>
  <cp:lastModifiedBy>tammyh</cp:lastModifiedBy>
  <cp:revision>268</cp:revision>
  <dcterms:created xsi:type="dcterms:W3CDTF">2012-10-23T17:59:13Z</dcterms:created>
  <dcterms:modified xsi:type="dcterms:W3CDTF">2013-03-20T16:59:00Z</dcterms:modified>
</cp:coreProperties>
</file>