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6" r:id="rId4"/>
    <p:sldId id="260" r:id="rId5"/>
    <p:sldId id="259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6" autoAdjust="0"/>
    <p:restoredTop sz="94660"/>
  </p:normalViewPr>
  <p:slideViewPr>
    <p:cSldViewPr>
      <p:cViewPr varScale="1">
        <p:scale>
          <a:sx n="79" d="100"/>
          <a:sy n="79" d="100"/>
        </p:scale>
        <p:origin x="162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70E1-CC39-4EB9-9F26-D84548267604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254C-4C68-4366-A106-B0BDA2BFF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254C-4C68-4366-A106-B0BDA2BFF0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254C-4C68-4366-A106-B0BDA2BFF0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E45C-5DDB-4FEB-940F-675B1290E43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247D8-9290-4ABC-8E8B-C0A518677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/>
              <a:t>Pastured Egg Production</a:t>
            </a:r>
          </a:p>
        </p:txBody>
      </p:sp>
      <p:pic>
        <p:nvPicPr>
          <p:cNvPr id="6" name="Content Placeholder 5" descr="ATCF Rene Farm Visit 0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524000"/>
            <a:ext cx="6097074" cy="406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4117" y="5943600"/>
            <a:ext cx="1537483" cy="716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3" descr="usda_nifa_c_rgb_3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7" y="5791200"/>
            <a:ext cx="1535113" cy="917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791200"/>
            <a:ext cx="1447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8600" y="5562600"/>
            <a:ext cx="3657600" cy="1200329"/>
          </a:xfrm>
          <a:prstGeom prst="rect">
            <a:avLst/>
          </a:prstGeom>
          <a:solidFill>
            <a:schemeClr val="bg1"/>
          </a:solidFill>
          <a:ln w="9525" cap="sq">
            <a:solidFill>
              <a:schemeClr val="tx1"/>
            </a:solidFill>
            <a:bevel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b="0" dirty="0">
                <a:solidFill>
                  <a:srgbClr val="000000"/>
                </a:solidFill>
                <a:latin typeface="Myriad Pro"/>
              </a:rPr>
              <a:t>Funding for this presentation was provided by USDA's Outreach and Assistance to Socially Disadvantaged Farmers and Ranchers (OASDFR) program (Project number 2009-00705), part of the National Institute of Food and Agriculture</a:t>
            </a:r>
            <a:r>
              <a:rPr lang="en-US" sz="1200" dirty="0">
                <a:solidFill>
                  <a:srgbClr val="000000"/>
                </a:solidFill>
                <a:latin typeface="Myriad Pro"/>
              </a:rPr>
              <a:t>, and Risk Management Agency (Award # 11-IE-53102-037)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Housing Styles</a:t>
            </a:r>
          </a:p>
        </p:txBody>
      </p:sp>
      <p:pic>
        <p:nvPicPr>
          <p:cNvPr id="4" name="Content Placeholder 3" descr="coop pic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981200"/>
            <a:ext cx="4414308" cy="3310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000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04800" y="5410200"/>
            <a:ext cx="3581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Mobile “</a:t>
            </a:r>
            <a:r>
              <a:rPr lang="en-US" dirty="0" err="1"/>
              <a:t>Eggmobile</a:t>
            </a:r>
            <a:r>
              <a:rPr lang="en-US" dirty="0"/>
              <a:t>” Type Coop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5410200"/>
            <a:ext cx="4191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Colony House on Skids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ving Eggmob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20000" cy="7921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Egg Mobiles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Making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No Records = No Profits</a:t>
            </a:r>
          </a:p>
          <a:p>
            <a:r>
              <a:rPr lang="en-US" dirty="0"/>
              <a:t>Key Factors</a:t>
            </a:r>
          </a:p>
          <a:p>
            <a:pPr lvl="1"/>
            <a:r>
              <a:rPr lang="en-US" dirty="0"/>
              <a:t>% Lay Rate</a:t>
            </a:r>
          </a:p>
          <a:p>
            <a:pPr lvl="1"/>
            <a:r>
              <a:rPr lang="en-US" dirty="0"/>
              <a:t>Feed Conversion </a:t>
            </a:r>
          </a:p>
          <a:p>
            <a:pPr lvl="1"/>
            <a:r>
              <a:rPr lang="en-US" dirty="0"/>
              <a:t>Know Production Cost!</a:t>
            </a:r>
          </a:p>
          <a:p>
            <a:r>
              <a:rPr lang="en-US" dirty="0"/>
              <a:t>Consistent Egg Supply </a:t>
            </a:r>
          </a:p>
          <a:p>
            <a:pPr lvl="1"/>
            <a:r>
              <a:rPr lang="en-US" dirty="0"/>
              <a:t>Multiple Flocks</a:t>
            </a:r>
          </a:p>
          <a:p>
            <a:pPr lvl="1"/>
            <a:r>
              <a:rPr lang="en-US" dirty="0"/>
              <a:t>Maximize Egg Production</a:t>
            </a:r>
          </a:p>
          <a:p>
            <a:r>
              <a:rPr lang="en-US" dirty="0"/>
              <a:t>Culling/Pullet $ </a:t>
            </a:r>
          </a:p>
          <a:p>
            <a:r>
              <a:rPr lang="en-US" dirty="0"/>
              <a:t>Whole Farm Impact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Organizations</a:t>
            </a:r>
          </a:p>
          <a:p>
            <a:pPr lvl="1"/>
            <a:r>
              <a:rPr lang="en-US" dirty="0"/>
              <a:t>ATTRA – the National Sustainable Agriculture Information Service – http://www.attra.org</a:t>
            </a:r>
          </a:p>
          <a:p>
            <a:pPr lvl="1"/>
            <a:r>
              <a:rPr lang="en-US" dirty="0"/>
              <a:t>American Pastured Poultry Producers Association (APPPA) http://www.apppa.org/</a:t>
            </a:r>
          </a:p>
          <a:p>
            <a:pPr lvl="1"/>
            <a:endParaRPr lang="en-US" dirty="0"/>
          </a:p>
          <a:p>
            <a:r>
              <a:rPr lang="en-US" dirty="0"/>
              <a:t>ATTRA Publications</a:t>
            </a:r>
          </a:p>
          <a:p>
            <a:pPr lvl="1"/>
            <a:r>
              <a:rPr lang="en-US" dirty="0"/>
              <a:t>Small Scale Egg Handling</a:t>
            </a:r>
          </a:p>
          <a:p>
            <a:pPr lvl="1"/>
            <a:r>
              <a:rPr lang="en-US" dirty="0"/>
              <a:t>Pastured Poultry Nutrition</a:t>
            </a:r>
          </a:p>
          <a:p>
            <a:pPr lvl="1"/>
            <a:r>
              <a:rPr lang="en-US" dirty="0"/>
              <a:t>Range Poultry Housing</a:t>
            </a:r>
          </a:p>
          <a:p>
            <a:pPr lvl="1"/>
            <a:r>
              <a:rPr lang="en-US" dirty="0"/>
              <a:t>Small Scale Poultry Processing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/>
              <a:t>Magazines</a:t>
            </a:r>
          </a:p>
          <a:p>
            <a:pPr lvl="1"/>
            <a:r>
              <a:rPr lang="en-US" dirty="0"/>
              <a:t>GRIT! – APPPA Trade Magazine</a:t>
            </a:r>
          </a:p>
          <a:p>
            <a:pPr lvl="1"/>
            <a:endParaRPr lang="en-US" dirty="0"/>
          </a:p>
          <a:p>
            <a:r>
              <a:rPr lang="en-US" dirty="0"/>
              <a:t>Online Resources</a:t>
            </a:r>
          </a:p>
          <a:p>
            <a:pPr lvl="1"/>
            <a:r>
              <a:rPr lang="en-US" dirty="0"/>
              <a:t>Chicken </a:t>
            </a:r>
            <a:r>
              <a:rPr lang="en-US" dirty="0" err="1"/>
              <a:t>Assement</a:t>
            </a:r>
            <a:r>
              <a:rPr lang="en-US" dirty="0"/>
              <a:t> for Increasing </a:t>
            </a:r>
            <a:r>
              <a:rPr lang="en-US" dirty="0" err="1"/>
              <a:t>Productity</a:t>
            </a:r>
            <a:endParaRPr lang="en-US" dirty="0"/>
          </a:p>
          <a:p>
            <a:pPr lvl="2"/>
            <a:r>
              <a:rPr lang="en-US" dirty="0"/>
              <a:t>Chapter 2: Selecting for Egg Production Available at http://albc-usa.org/EducationalResources/chickens.html</a:t>
            </a:r>
          </a:p>
          <a:p>
            <a:r>
              <a:rPr lang="en-US" dirty="0"/>
              <a:t>Books</a:t>
            </a:r>
          </a:p>
          <a:p>
            <a:pPr lvl="1"/>
            <a:r>
              <a:rPr lang="en-US" dirty="0"/>
              <a:t>APPPA. 2006. Raising Poultry on Pasture – Ten Years of Success. 246 p.</a:t>
            </a:r>
          </a:p>
          <a:p>
            <a:pPr lvl="1"/>
            <a:r>
              <a:rPr lang="en-US" dirty="0" err="1"/>
              <a:t>Salatin</a:t>
            </a:r>
            <a:r>
              <a:rPr lang="en-US" dirty="0"/>
              <a:t>, Joel. 1996. Pastured Poultry Profit$. 371 p.</a:t>
            </a:r>
          </a:p>
          <a:p>
            <a:pPr lvl="1"/>
            <a:r>
              <a:rPr lang="en-US" dirty="0" err="1"/>
              <a:t>Damerow</a:t>
            </a:r>
            <a:r>
              <a:rPr lang="en-US" dirty="0"/>
              <a:t>, Gail. 2011. Storey’s Guide to Raising Chickens. 356 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019800" cy="685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b="0" dirty="0">
                <a:solidFill>
                  <a:schemeClr val="bg1"/>
                </a:solidFill>
                <a:latin typeface="Calibri" pitchFamily="34" charset="0"/>
              </a:rPr>
              <a:t>What is Pastured Poultry?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600200"/>
            <a:ext cx="8686800" cy="4572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Raised outdoors on grass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Birds express instincts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Seasonal production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Birds balance diet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Insects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/>
              <a:t>Plants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Pastured </a:t>
            </a:r>
            <a:r>
              <a:rPr lang="en-US" sz="3200" dirty="0" err="1"/>
              <a:t>vs</a:t>
            </a:r>
            <a:r>
              <a:rPr lang="en-US" sz="3200" dirty="0"/>
              <a:t> free range?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Challenges and Benefits to Confinement</a:t>
            </a:r>
          </a:p>
          <a:p>
            <a:endParaRPr lang="en-US" dirty="0"/>
          </a:p>
        </p:txBody>
      </p:sp>
      <p:pic>
        <p:nvPicPr>
          <p:cNvPr id="6" name="Content Placeholder 5" descr="ATCF Rene Farm Visit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2163233"/>
            <a:ext cx="4368800" cy="2912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Why Pastured Hens &amp; Eggs?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53000" y="1676400"/>
            <a:ext cx="4038600" cy="4876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Easy In, Easy Out</a:t>
            </a:r>
          </a:p>
          <a:p>
            <a:pPr lvl="1"/>
            <a:r>
              <a:rPr lang="en-US" dirty="0"/>
              <a:t>Eggs in 5 months</a:t>
            </a:r>
          </a:p>
          <a:p>
            <a:pPr lvl="1"/>
            <a:r>
              <a:rPr lang="en-US" dirty="0"/>
              <a:t>Gateway livestock</a:t>
            </a:r>
          </a:p>
          <a:p>
            <a:r>
              <a:rPr lang="en-US" dirty="0"/>
              <a:t>Smaller Size</a:t>
            </a:r>
          </a:p>
          <a:p>
            <a:pPr lvl="1"/>
            <a:r>
              <a:rPr lang="en-US" dirty="0"/>
              <a:t>Hen </a:t>
            </a:r>
            <a:r>
              <a:rPr lang="en-US" dirty="0" err="1"/>
              <a:t>vs</a:t>
            </a:r>
            <a:r>
              <a:rPr lang="en-US" dirty="0"/>
              <a:t> cow</a:t>
            </a:r>
          </a:p>
          <a:p>
            <a:pPr lvl="1"/>
            <a:r>
              <a:rPr lang="en-US" dirty="0"/>
              <a:t>Infrastructure</a:t>
            </a:r>
          </a:p>
          <a:p>
            <a:r>
              <a:rPr lang="en-US" dirty="0"/>
              <a:t>Premium Eggs/Price</a:t>
            </a:r>
          </a:p>
          <a:p>
            <a:pPr lvl="1"/>
            <a:r>
              <a:rPr lang="en-US" dirty="0"/>
              <a:t>Quality, flavor, nutrition</a:t>
            </a:r>
          </a:p>
          <a:p>
            <a:pPr lvl="1"/>
            <a:r>
              <a:rPr lang="en-US" dirty="0"/>
              <a:t>Cultural Appreciation</a:t>
            </a:r>
          </a:p>
          <a:p>
            <a:pPr lvl="1"/>
            <a:r>
              <a:rPr lang="en-US" dirty="0"/>
              <a:t>Higher Price/</a:t>
            </a:r>
            <a:r>
              <a:rPr lang="en-US" dirty="0" err="1"/>
              <a:t>dz</a:t>
            </a:r>
            <a:endParaRPr lang="en-US" dirty="0"/>
          </a:p>
          <a:p>
            <a:r>
              <a:rPr lang="en-US" dirty="0"/>
              <a:t>Fertility on pasture</a:t>
            </a:r>
          </a:p>
          <a:p>
            <a:r>
              <a:rPr lang="en-US" dirty="0"/>
              <a:t>Steady cash flow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ATCF Rene Farm Visit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5146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5791200" cy="762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Calibri" pitchFamily="34" charset="0"/>
              </a:rPr>
              <a:t>So How’s It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/>
              <a:t>Laying chicks ordered</a:t>
            </a:r>
          </a:p>
          <a:p>
            <a:pPr lvl="1"/>
            <a:r>
              <a:rPr lang="en-US" dirty="0"/>
              <a:t>Brooded inside</a:t>
            </a:r>
          </a:p>
          <a:p>
            <a:r>
              <a:rPr lang="en-US" dirty="0"/>
              <a:t>Placed out on pasture</a:t>
            </a:r>
          </a:p>
          <a:p>
            <a:pPr lvl="1"/>
            <a:r>
              <a:rPr lang="en-US" dirty="0"/>
              <a:t>Trained to housing</a:t>
            </a:r>
          </a:p>
          <a:p>
            <a:r>
              <a:rPr lang="en-US" dirty="0"/>
              <a:t>Laying at 5-6 months</a:t>
            </a:r>
          </a:p>
          <a:p>
            <a:pPr lvl="1"/>
            <a:r>
              <a:rPr lang="en-US" dirty="0"/>
              <a:t>Breed &amp; Pullet eggs</a:t>
            </a:r>
          </a:p>
          <a:p>
            <a:pPr lvl="1"/>
            <a:r>
              <a:rPr lang="en-US" dirty="0"/>
              <a:t>Point of lay  = ~ 25 lbs</a:t>
            </a:r>
          </a:p>
          <a:p>
            <a:r>
              <a:rPr lang="en-US" dirty="0"/>
              <a:t>Eggs collected daily</a:t>
            </a:r>
          </a:p>
          <a:p>
            <a:r>
              <a:rPr lang="en-US" dirty="0"/>
              <a:t>Birds Processed around 2 yrs</a:t>
            </a:r>
          </a:p>
          <a:p>
            <a:pPr lvl="1"/>
            <a:r>
              <a:rPr lang="en-US" dirty="0"/>
              <a:t>Decreased laying rate</a:t>
            </a:r>
          </a:p>
          <a:p>
            <a:pPr lvl="1"/>
            <a:r>
              <a:rPr lang="en-US" dirty="0"/>
              <a:t>At state or USDA processor</a:t>
            </a:r>
          </a:p>
          <a:p>
            <a:pPr lvl="1"/>
            <a:r>
              <a:rPr lang="en-US" dirty="0"/>
              <a:t>Some states process on farm</a:t>
            </a:r>
          </a:p>
          <a:p>
            <a:pPr lvl="1"/>
            <a:endParaRPr lang="en-US" dirty="0"/>
          </a:p>
        </p:txBody>
      </p:sp>
      <p:pic>
        <p:nvPicPr>
          <p:cNvPr id="4" name="Picture 3" descr="ATCF Rene Farm Visit 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75260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Layer Breeds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Breed is extremely important</a:t>
            </a:r>
          </a:p>
          <a:p>
            <a:pPr lvl="2"/>
            <a:r>
              <a:rPr lang="en-US" dirty="0"/>
              <a:t>30 – 300+ eggs/hen</a:t>
            </a:r>
          </a:p>
          <a:p>
            <a:pPr lvl="2"/>
            <a:r>
              <a:rPr lang="en-US" dirty="0"/>
              <a:t>Same input costs</a:t>
            </a:r>
          </a:p>
          <a:p>
            <a:r>
              <a:rPr lang="en-US" dirty="0"/>
              <a:t>Egg Color </a:t>
            </a:r>
          </a:p>
          <a:p>
            <a:pPr lvl="1"/>
            <a:r>
              <a:rPr lang="en-US" dirty="0"/>
              <a:t>Brown Eggs</a:t>
            </a:r>
          </a:p>
          <a:p>
            <a:pPr lvl="2"/>
            <a:r>
              <a:rPr lang="en-US" dirty="0"/>
              <a:t> Sex-Links, RI Reds, etc </a:t>
            </a:r>
          </a:p>
          <a:p>
            <a:pPr lvl="1"/>
            <a:r>
              <a:rPr lang="en-US" dirty="0"/>
              <a:t>White Eggs </a:t>
            </a:r>
          </a:p>
          <a:p>
            <a:pPr lvl="2"/>
            <a:r>
              <a:rPr lang="en-US" dirty="0"/>
              <a:t>Production Leghorns, CA Whites</a:t>
            </a:r>
          </a:p>
          <a:p>
            <a:r>
              <a:rPr lang="en-US" dirty="0"/>
              <a:t>All layer breeds forage well</a:t>
            </a:r>
          </a:p>
          <a:p>
            <a:r>
              <a:rPr lang="en-US" dirty="0"/>
              <a:t>Avoid De-beaked, de-clawed, or dubbed birds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981200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The Laying of an Egg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Around 5-6 months</a:t>
            </a:r>
          </a:p>
          <a:p>
            <a:r>
              <a:rPr lang="en-US" dirty="0"/>
              <a:t>One egg ~25 hrs </a:t>
            </a:r>
          </a:p>
          <a:p>
            <a:r>
              <a:rPr lang="en-US" dirty="0"/>
              <a:t>Egg Formation</a:t>
            </a:r>
          </a:p>
          <a:p>
            <a:pPr lvl="1"/>
            <a:r>
              <a:rPr lang="en-US" dirty="0"/>
              <a:t>Released from ovary</a:t>
            </a:r>
          </a:p>
          <a:p>
            <a:pPr lvl="1"/>
            <a:r>
              <a:rPr lang="en-US" dirty="0"/>
              <a:t>White &amp; membrane</a:t>
            </a:r>
          </a:p>
          <a:p>
            <a:pPr lvl="1"/>
            <a:r>
              <a:rPr lang="en-US" dirty="0"/>
              <a:t>Shell &amp; Bloom</a:t>
            </a:r>
          </a:p>
          <a:p>
            <a:pPr lvl="1"/>
            <a:r>
              <a:rPr lang="en-US" dirty="0"/>
              <a:t>Rotates,  out the vent</a:t>
            </a:r>
          </a:p>
          <a:p>
            <a:r>
              <a:rPr lang="en-US" dirty="0"/>
              <a:t>Hen seeks dark, quiet</a:t>
            </a:r>
          </a:p>
          <a:p>
            <a:r>
              <a:rPr lang="en-US" dirty="0"/>
              <a:t>Response to light/seasonality</a:t>
            </a:r>
          </a:p>
        </p:txBody>
      </p:sp>
      <p:pic>
        <p:nvPicPr>
          <p:cNvPr id="4" name="Picture 3" descr="Layer Repro Anatomy w 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886200" cy="38856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Layer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Layers = Great Foragers</a:t>
            </a:r>
          </a:p>
          <a:p>
            <a:r>
              <a:rPr lang="en-US" dirty="0"/>
              <a:t>Calcium </a:t>
            </a:r>
          </a:p>
          <a:p>
            <a:pPr lvl="1"/>
            <a:r>
              <a:rPr lang="en-US" dirty="0"/>
              <a:t>Too little </a:t>
            </a:r>
          </a:p>
          <a:p>
            <a:pPr lvl="2"/>
            <a:r>
              <a:rPr lang="en-US" dirty="0"/>
              <a:t>Thin Eggshells </a:t>
            </a:r>
          </a:p>
          <a:p>
            <a:pPr lvl="2"/>
            <a:r>
              <a:rPr lang="en-US" dirty="0"/>
              <a:t>Osteoporosis</a:t>
            </a:r>
          </a:p>
          <a:p>
            <a:pPr lvl="1"/>
            <a:r>
              <a:rPr lang="en-US" dirty="0"/>
              <a:t>Too much  </a:t>
            </a:r>
          </a:p>
          <a:p>
            <a:pPr lvl="2"/>
            <a:r>
              <a:rPr lang="en-US" dirty="0"/>
              <a:t>&gt;2.5% Ca during grow out</a:t>
            </a:r>
          </a:p>
          <a:p>
            <a:r>
              <a:rPr lang="en-US" dirty="0"/>
              <a:t>Protein Needs</a:t>
            </a:r>
          </a:p>
          <a:p>
            <a:pPr lvl="1"/>
            <a:r>
              <a:rPr lang="en-US" dirty="0"/>
              <a:t>Pullet Growth </a:t>
            </a:r>
          </a:p>
          <a:p>
            <a:pPr lvl="1"/>
            <a:r>
              <a:rPr lang="en-US" dirty="0"/>
              <a:t>Molting</a:t>
            </a:r>
          </a:p>
        </p:txBody>
      </p:sp>
      <p:pic>
        <p:nvPicPr>
          <p:cNvPr id="4" name="Picture 3" descr="IMG_1491.JPG"/>
          <p:cNvPicPr>
            <a:picLocks noChangeAspect="1"/>
          </p:cNvPicPr>
          <p:nvPr/>
        </p:nvPicPr>
        <p:blipFill>
          <a:blip r:embed="rId2" cstate="print"/>
          <a:srcRect t="5556"/>
          <a:stretch>
            <a:fillRect/>
          </a:stretch>
        </p:blipFill>
        <p:spPr>
          <a:xfrm>
            <a:off x="5410200" y="2057400"/>
            <a:ext cx="27432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Egg Handling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Preserve Quality &amp; Safety</a:t>
            </a:r>
          </a:p>
          <a:p>
            <a:pPr lvl="1"/>
            <a:r>
              <a:rPr lang="en-US" dirty="0"/>
              <a:t>Can loose one grade/day</a:t>
            </a:r>
          </a:p>
          <a:p>
            <a:pPr lvl="1"/>
            <a:r>
              <a:rPr lang="en-US" dirty="0"/>
              <a:t>Salmonella </a:t>
            </a:r>
          </a:p>
          <a:p>
            <a:r>
              <a:rPr lang="en-US" dirty="0"/>
              <a:t>Wash Carefully</a:t>
            </a:r>
          </a:p>
          <a:p>
            <a:r>
              <a:rPr lang="en-US" dirty="0"/>
              <a:t>Collected Often</a:t>
            </a:r>
          </a:p>
          <a:p>
            <a:pPr lvl="1"/>
            <a:r>
              <a:rPr lang="en-US" dirty="0"/>
              <a:t>Daily</a:t>
            </a:r>
          </a:p>
          <a:p>
            <a:pPr lvl="1"/>
            <a:r>
              <a:rPr lang="en-US" dirty="0"/>
              <a:t>Twice/day in heat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Layer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Basic needs</a:t>
            </a:r>
          </a:p>
          <a:p>
            <a:pPr lvl="1"/>
            <a:r>
              <a:rPr lang="en-US" dirty="0"/>
              <a:t>Shelter from elements</a:t>
            </a:r>
          </a:p>
          <a:p>
            <a:pPr lvl="2"/>
            <a:r>
              <a:rPr lang="en-US" dirty="0"/>
              <a:t>Wind &amp; Rain</a:t>
            </a:r>
          </a:p>
          <a:p>
            <a:pPr lvl="2"/>
            <a:r>
              <a:rPr lang="en-US" dirty="0"/>
              <a:t>Sun &amp; Predators</a:t>
            </a:r>
          </a:p>
          <a:p>
            <a:pPr lvl="2"/>
            <a:r>
              <a:rPr lang="en-US" dirty="0"/>
              <a:t>Ventilation</a:t>
            </a:r>
          </a:p>
          <a:p>
            <a:r>
              <a:rPr lang="en-US" dirty="0"/>
              <a:t>Roosting</a:t>
            </a:r>
          </a:p>
          <a:p>
            <a:r>
              <a:rPr lang="en-US" dirty="0"/>
              <a:t>Laying Boxes</a:t>
            </a:r>
          </a:p>
          <a:p>
            <a:r>
              <a:rPr lang="en-US" dirty="0"/>
              <a:t>Often Moveable</a:t>
            </a:r>
          </a:p>
          <a:p>
            <a:r>
              <a:rPr lang="en-US" dirty="0"/>
              <a:t>Ideally low cost</a:t>
            </a:r>
          </a:p>
        </p:txBody>
      </p:sp>
      <p:pic>
        <p:nvPicPr>
          <p:cNvPr id="4" name="Picture 3" descr="Pullets New P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1" y="2590800"/>
            <a:ext cx="4953000" cy="287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stured Egg Production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What is Pastured Poultry?&amp;quot;&quot;/&gt;&lt;property id=&quot;20307&quot; value=&quot;258&quot;/&gt;&lt;/object&gt;&lt;object type=&quot;3&quot; unique_id=&quot;10005&quot;&gt;&lt;property id=&quot;20148&quot; value=&quot;5&quot;/&gt;&lt;property id=&quot;20300&quot; value=&quot;Slide 3 - &amp;quot;Why Pastured Hens &amp;amp; Eggs?&amp;quot;&quot;/&gt;&lt;property id=&quot;20307&quot; value=&quot;256&quot;/&gt;&lt;/object&gt;&lt;object type=&quot;3&quot; unique_id=&quot;10006&quot;&gt;&lt;property id=&quot;20148&quot; value=&quot;5&quot;/&gt;&lt;property id=&quot;20300&quot; value=&quot;Slide 4 - &amp;quot;So How’s It Done?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Layer Breeds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The Laying of an Egg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Layer Nutrition&amp;quot;&quot;/&gt;&lt;property id=&quot;20307&quot; value=&quot;265&quot;/&gt;&lt;/object&gt;&lt;object type=&quot;3&quot; unique_id=&quot;10010&quot;&gt;&lt;property id=&quot;20148&quot; value=&quot;5&quot;/&gt;&lt;property id=&quot;20300&quot; value=&quot;Slide 8 - &amp;quot;Egg Handling &amp;quot;&quot;/&gt;&lt;property id=&quot;20307&quot; value=&quot;266&quot;/&gt;&lt;/object&gt;&lt;object type=&quot;3&quot; unique_id=&quot;10011&quot;&gt;&lt;property id=&quot;20148&quot; value=&quot;5&quot;/&gt;&lt;property id=&quot;20300&quot; value=&quot;Slide 9 - &amp;quot;Layer Housing&amp;quot;&quot;/&gt;&lt;property id=&quot;20307&quot; value=&quot;262&quot;/&gt;&lt;/object&gt;&lt;object type=&quot;3&quot; unique_id=&quot;10012&quot;&gt;&lt;property id=&quot;20148&quot; value=&quot;5&quot;/&gt;&lt;property id=&quot;20300&quot; value=&quot;Slide 10 - &amp;quot;Housing Styles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Egg Mobiles 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Making Money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Resources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Resources&amp;quot;&quot;/&gt;&lt;property id=&quot;20307&quot; value=&quot;269&quot;/&gt;&lt;/object&gt;&lt;/object&gt;&lt;object type=&quot;8&quot; unique_id=&quot;1003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511</Words>
  <Application>Microsoft Office PowerPoint</Application>
  <PresentationFormat>On-screen Show (4:3)</PresentationFormat>
  <Paragraphs>126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Myriad Pro</vt:lpstr>
      <vt:lpstr>Office Theme</vt:lpstr>
      <vt:lpstr>Pastured Egg Production</vt:lpstr>
      <vt:lpstr>What is Pastured Poultry?</vt:lpstr>
      <vt:lpstr>Why Pastured Hens &amp; Eggs?</vt:lpstr>
      <vt:lpstr>So How’s It Done?</vt:lpstr>
      <vt:lpstr>Layer Breeds</vt:lpstr>
      <vt:lpstr>The Laying of an Egg</vt:lpstr>
      <vt:lpstr>Layer Nutrition</vt:lpstr>
      <vt:lpstr>Egg Handling </vt:lpstr>
      <vt:lpstr>Layer Housing</vt:lpstr>
      <vt:lpstr>Housing Styles</vt:lpstr>
      <vt:lpstr>Egg Mobiles </vt:lpstr>
      <vt:lpstr>Making Money</vt:lpstr>
      <vt:lpstr>Resources</vt:lpstr>
      <vt:lpstr>Resources</vt:lpstr>
    </vt:vector>
  </TitlesOfParts>
  <Company>NCAT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Pastured Egg Production</dc:title>
  <dc:creator>Terell Spencer</dc:creator>
  <cp:lastModifiedBy>Emilie Saunders</cp:lastModifiedBy>
  <cp:revision>19</cp:revision>
  <dcterms:created xsi:type="dcterms:W3CDTF">2011-10-19T15:29:39Z</dcterms:created>
  <dcterms:modified xsi:type="dcterms:W3CDTF">2022-09-26T22:37:01Z</dcterms:modified>
</cp:coreProperties>
</file>